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79" r:id="rId2"/>
    <p:sldId id="371" r:id="rId3"/>
    <p:sldId id="378" r:id="rId4"/>
    <p:sldId id="377" r:id="rId5"/>
    <p:sldId id="257" r:id="rId6"/>
    <p:sldId id="258" r:id="rId7"/>
    <p:sldId id="256" r:id="rId8"/>
    <p:sldId id="376"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32207;&#21512;&#23433;&#20840;&#24037;&#23398;&#30740;&#31350;&#25152;&#21407;&#31295;&#12539;&#22259;&#34920;&#12539;&#19978;&#24029;%20&#12398;%20&#12527;&#12540;&#12463;&#12471;&#12540;&#12488;"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710144927536226E-2"/>
          <c:y val="1.7194714833358906E-2"/>
          <c:w val="0.91553349309597165"/>
          <c:h val="0.89163974753225173"/>
        </c:manualLayout>
      </c:layout>
      <c:barChart>
        <c:barDir val="col"/>
        <c:grouping val="clustered"/>
        <c:varyColors val="0"/>
        <c:ser>
          <c:idx val="0"/>
          <c:order val="0"/>
          <c:spPr>
            <a:solidFill>
              <a:schemeClr val="accent1"/>
            </a:solidFill>
            <a:ln w="19050">
              <a:solidFill>
                <a:sysClr val="windowText" lastClr="000000"/>
              </a:solidFill>
            </a:ln>
            <a:effectLst/>
          </c:spPr>
          <c:invertIfNegative val="0"/>
          <c:dPt>
            <c:idx val="0"/>
            <c:invertIfNegative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0-7E96-4FD2-915D-5382A2661933}"/>
              </c:ext>
            </c:extLst>
          </c:dPt>
          <c:dPt>
            <c:idx val="1"/>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1-7E96-4FD2-915D-5382A2661933}"/>
              </c:ext>
            </c:extLst>
          </c:dPt>
          <c:dPt>
            <c:idx val="3"/>
            <c:invertIfNegative val="0"/>
            <c:bubble3D val="0"/>
            <c:spPr>
              <a:solidFill>
                <a:sysClr val="windowText" lastClr="000000"/>
              </a:solidFill>
              <a:ln w="19050">
                <a:solidFill>
                  <a:sysClr val="windowText" lastClr="000000"/>
                </a:solidFill>
              </a:ln>
              <a:effectLst/>
            </c:spPr>
            <c:extLst>
              <c:ext xmlns:c16="http://schemas.microsoft.com/office/drawing/2014/chart" uri="{C3380CC4-5D6E-409C-BE32-E72D297353CC}">
                <c16:uniqueId val="{00000002-7E96-4FD2-915D-5382A2661933}"/>
              </c:ext>
            </c:extLst>
          </c:dPt>
          <c:cat>
            <c:strRef>
              <c:f>'[総合安全工学研究所原稿・図表・上川 の ワークシート]Sheet1'!$A$1:$A$4</c:f>
              <c:strCache>
                <c:ptCount val="4"/>
                <c:pt idx="0">
                  <c:v>欧州</c:v>
                </c:pt>
                <c:pt idx="1">
                  <c:v>カリブ海諸国</c:v>
                </c:pt>
                <c:pt idx="2">
                  <c:v>アジア</c:v>
                </c:pt>
                <c:pt idx="3">
                  <c:v>その他諸国</c:v>
                </c:pt>
              </c:strCache>
            </c:strRef>
          </c:cat>
          <c:val>
            <c:numRef>
              <c:f>'[総合安全工学研究所原稿・図表・上川 の ワークシート]Sheet1'!$B$1:$B$4</c:f>
              <c:numCache>
                <c:formatCode>General</c:formatCode>
                <c:ptCount val="4"/>
                <c:pt idx="0">
                  <c:v>61.9</c:v>
                </c:pt>
                <c:pt idx="1">
                  <c:v>25.1</c:v>
                </c:pt>
                <c:pt idx="2">
                  <c:v>8.9</c:v>
                </c:pt>
                <c:pt idx="3">
                  <c:v>4.2</c:v>
                </c:pt>
              </c:numCache>
            </c:numRef>
          </c:val>
          <c:extLst>
            <c:ext xmlns:c16="http://schemas.microsoft.com/office/drawing/2014/chart" uri="{C3380CC4-5D6E-409C-BE32-E72D297353CC}">
              <c16:uniqueId val="{00000000-A279-432E-A32E-0C5E6A47EA97}"/>
            </c:ext>
          </c:extLst>
        </c:ser>
        <c:dLbls>
          <c:showLegendKey val="0"/>
          <c:showVal val="0"/>
          <c:showCatName val="0"/>
          <c:showSerName val="0"/>
          <c:showPercent val="0"/>
          <c:showBubbleSize val="0"/>
        </c:dLbls>
        <c:gapWidth val="219"/>
        <c:overlap val="-27"/>
        <c:axId val="137699464"/>
        <c:axId val="137699856"/>
      </c:barChart>
      <c:catAx>
        <c:axId val="137699464"/>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699856"/>
        <c:crosses val="autoZero"/>
        <c:auto val="1"/>
        <c:lblAlgn val="ctr"/>
        <c:lblOffset val="100"/>
        <c:noMultiLvlLbl val="0"/>
      </c:catAx>
      <c:valAx>
        <c:axId val="13769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769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w="19050">
              <a:noFill/>
            </a:ln>
            <a:effectLst/>
          </c:spPr>
          <c:invertIfNegative val="0"/>
          <c:dPt>
            <c:idx val="0"/>
            <c:invertIfNegative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6-4B76-4732-9779-4A6F01F6F437}"/>
              </c:ext>
            </c:extLst>
          </c:dPt>
          <c:dPt>
            <c:idx val="1"/>
            <c:invertIfNegative val="0"/>
            <c:bubble3D val="0"/>
            <c:spPr>
              <a:solidFill>
                <a:srgbClr val="00B050"/>
              </a:solidFill>
              <a:ln w="19050">
                <a:solidFill>
                  <a:sysClr val="windowText" lastClr="000000"/>
                </a:solidFill>
              </a:ln>
              <a:effectLst/>
            </c:spPr>
            <c:extLst>
              <c:ext xmlns:c16="http://schemas.microsoft.com/office/drawing/2014/chart" uri="{C3380CC4-5D6E-409C-BE32-E72D297353CC}">
                <c16:uniqueId val="{00000000-C6A9-46CB-A851-BD08B0BB66E8}"/>
              </c:ext>
            </c:extLst>
          </c:dPt>
          <c:dPt>
            <c:idx val="2"/>
            <c:invertIfNegative val="0"/>
            <c:bubble3D val="0"/>
            <c:spPr>
              <a:solidFill>
                <a:srgbClr val="FF0000"/>
              </a:solidFill>
              <a:ln w="19050">
                <a:solidFill>
                  <a:sysClr val="windowText" lastClr="000000"/>
                </a:solidFill>
              </a:ln>
              <a:effectLst/>
            </c:spPr>
            <c:extLst>
              <c:ext xmlns:c16="http://schemas.microsoft.com/office/drawing/2014/chart" uri="{C3380CC4-5D6E-409C-BE32-E72D297353CC}">
                <c16:uniqueId val="{00000001-C6A9-46CB-A851-BD08B0BB66E8}"/>
              </c:ext>
            </c:extLst>
          </c:dPt>
          <c:dPt>
            <c:idx val="3"/>
            <c:invertIfNegative val="0"/>
            <c:bubble3D val="0"/>
            <c:spPr>
              <a:solidFill>
                <a:sysClr val="windowText" lastClr="000000"/>
              </a:solidFill>
              <a:ln w="19050">
                <a:solidFill>
                  <a:sysClr val="windowText" lastClr="000000"/>
                </a:solidFill>
              </a:ln>
              <a:effectLst/>
            </c:spPr>
            <c:extLst>
              <c:ext xmlns:c16="http://schemas.microsoft.com/office/drawing/2014/chart" uri="{C3380CC4-5D6E-409C-BE32-E72D297353CC}">
                <c16:uniqueId val="{00000002-C6A9-46CB-A851-BD08B0BB66E8}"/>
              </c:ext>
            </c:extLst>
          </c:dPt>
          <c:val>
            <c:numRef>
              <c:f>'[総合安全工学研究所原稿・図表・上川 の ワークシート]Sheet1'!$B$1:$B$4</c:f>
              <c:numCache>
                <c:formatCode>General</c:formatCode>
                <c:ptCount val="4"/>
                <c:pt idx="0">
                  <c:v>68.7</c:v>
                </c:pt>
                <c:pt idx="1">
                  <c:v>17.7</c:v>
                </c:pt>
                <c:pt idx="2">
                  <c:v>3.3</c:v>
                </c:pt>
                <c:pt idx="3">
                  <c:v>10.3</c:v>
                </c:pt>
              </c:numCache>
            </c:numRef>
          </c:val>
          <c:extLst>
            <c:ext xmlns:c16="http://schemas.microsoft.com/office/drawing/2014/chart" uri="{C3380CC4-5D6E-409C-BE32-E72D297353CC}">
              <c16:uniqueId val="{00000000-79E5-4B0C-A0DD-138EFD4E75C9}"/>
            </c:ext>
          </c:extLst>
        </c:ser>
        <c:dLbls>
          <c:showLegendKey val="0"/>
          <c:showVal val="0"/>
          <c:showCatName val="0"/>
          <c:showSerName val="0"/>
          <c:showPercent val="0"/>
          <c:showBubbleSize val="0"/>
        </c:dLbls>
        <c:gapWidth val="219"/>
        <c:overlap val="-27"/>
        <c:axId val="138380832"/>
        <c:axId val="138382792"/>
      </c:barChart>
      <c:catAx>
        <c:axId val="13838083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8382792"/>
        <c:crosses val="autoZero"/>
        <c:auto val="1"/>
        <c:lblAlgn val="ctr"/>
        <c:lblOffset val="100"/>
        <c:noMultiLvlLbl val="0"/>
      </c:catAx>
      <c:valAx>
        <c:axId val="138382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BIZ UDPゴシック" panose="020B0400000000000000" pitchFamily="50" charset="-128"/>
                <a:ea typeface="BIZ UDPゴシック" panose="020B0400000000000000" pitchFamily="50" charset="-128"/>
                <a:cs typeface="+mn-cs"/>
              </a:defRPr>
            </a:pPr>
            <a:endParaRPr lang="ja-JP"/>
          </a:p>
        </c:txPr>
        <c:crossAx val="13838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0727" tIns="45363" rIns="90727"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0727" tIns="45363" rIns="90727" bIns="45363" rtlCol="0"/>
          <a:lstStyle>
            <a:lvl1pPr algn="r">
              <a:defRPr sz="1200"/>
            </a:lvl1pPr>
          </a:lstStyle>
          <a:p>
            <a:fld id="{B628CC66-968F-458C-B8D0-B5F7780ACF57}" type="datetimeFigureOut">
              <a:rPr kumimoji="1" lang="ja-JP" altLang="en-US" smtClean="0"/>
              <a:t>2023/6/28</a:t>
            </a:fld>
            <a:endParaRPr kumimoji="1" lang="ja-JP" altLang="en-US"/>
          </a:p>
        </p:txBody>
      </p:sp>
      <p:sp>
        <p:nvSpPr>
          <p:cNvPr id="4" name="スライド イメージ プレースホルダー 3"/>
          <p:cNvSpPr>
            <a:spLocks noGrp="1" noRot="1" noChangeAspect="1"/>
          </p:cNvSpPr>
          <p:nvPr>
            <p:ph type="sldImg" idx="2"/>
          </p:nvPr>
        </p:nvSpPr>
        <p:spPr>
          <a:xfrm>
            <a:off x="406400" y="1231900"/>
            <a:ext cx="5922963" cy="3332163"/>
          </a:xfrm>
          <a:prstGeom prst="rect">
            <a:avLst/>
          </a:prstGeom>
          <a:noFill/>
          <a:ln w="12700">
            <a:solidFill>
              <a:prstClr val="black"/>
            </a:solidFill>
          </a:ln>
        </p:spPr>
        <p:txBody>
          <a:bodyPr vert="horz" lIns="90727" tIns="45363" rIns="90727" bIns="45363"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727" tIns="45363" rIns="90727"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5028"/>
          </a:xfrm>
          <a:prstGeom prst="rect">
            <a:avLst/>
          </a:prstGeom>
        </p:spPr>
        <p:txBody>
          <a:bodyPr vert="horz" lIns="90727" tIns="45363" rIns="90727"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5028"/>
          </a:xfrm>
          <a:prstGeom prst="rect">
            <a:avLst/>
          </a:prstGeom>
        </p:spPr>
        <p:txBody>
          <a:bodyPr vert="horz" lIns="90727" tIns="45363" rIns="90727" bIns="45363" rtlCol="0" anchor="b"/>
          <a:lstStyle>
            <a:lvl1pPr algn="r">
              <a:defRPr sz="1200"/>
            </a:lvl1pPr>
          </a:lstStyle>
          <a:p>
            <a:fld id="{DB9DC1AE-7A2F-4D0E-A2D8-21FC892F8943}" type="slidenum">
              <a:rPr kumimoji="1" lang="ja-JP" altLang="en-US" smtClean="0"/>
              <a:t>‹#›</a:t>
            </a:fld>
            <a:endParaRPr kumimoji="1" lang="ja-JP" altLang="en-US"/>
          </a:p>
        </p:txBody>
      </p:sp>
    </p:spTree>
    <p:extLst>
      <p:ext uri="{BB962C8B-B14F-4D97-AF65-F5344CB8AC3E}">
        <p14:creationId xmlns:p14="http://schemas.microsoft.com/office/powerpoint/2010/main" val="11502244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C3B80F5A-5E6D-423F-B74E-3DF013E3AD2C}"/>
              </a:ext>
            </a:extLst>
          </p:cNvPr>
          <p:cNvSpPr>
            <a:spLocks noGrp="1" noRot="1" noChangeAspect="1" noChangeArrowheads="1" noTextEdit="1"/>
          </p:cNvSpPr>
          <p:nvPr>
            <p:ph type="sldImg"/>
          </p:nvPr>
        </p:nvSpPr>
        <p:spPr>
          <a:ln/>
        </p:spPr>
      </p:sp>
      <p:sp>
        <p:nvSpPr>
          <p:cNvPr id="11267" name="ノート プレースホルダー 2">
            <a:extLst>
              <a:ext uri="{FF2B5EF4-FFF2-40B4-BE49-F238E27FC236}">
                <a16:creationId xmlns:a16="http://schemas.microsoft.com/office/drawing/2014/main" id="{7D8E02E9-01FC-444B-A2FC-CACBDEF29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268" name="日付プレースホルダー 4">
            <a:extLst>
              <a:ext uri="{FF2B5EF4-FFF2-40B4-BE49-F238E27FC236}">
                <a16:creationId xmlns:a16="http://schemas.microsoft.com/office/drawing/2014/main" id="{36D83C4E-5D0F-4A60-9842-BEC36FC79B8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947">
              <a:defRPr kumimoji="1">
                <a:solidFill>
                  <a:schemeClr val="tx1"/>
                </a:solidFill>
                <a:latin typeface="Arial" panose="020B0604020202020204" pitchFamily="34" charset="0"/>
                <a:ea typeface="ＭＳ Ｐゴシック" panose="020B0600070205080204" pitchFamily="50" charset="-128"/>
              </a:defRPr>
            </a:lvl1pPr>
            <a:lvl2pPr marL="737155" indent="-283521" defTabSz="952947">
              <a:defRPr kumimoji="1">
                <a:solidFill>
                  <a:schemeClr val="tx1"/>
                </a:solidFill>
                <a:latin typeface="Arial" panose="020B0604020202020204" pitchFamily="34" charset="0"/>
                <a:ea typeface="ＭＳ Ｐゴシック" panose="020B0600070205080204" pitchFamily="50" charset="-128"/>
              </a:defRPr>
            </a:lvl2pPr>
            <a:lvl3pPr marL="1134085" indent="-226817" defTabSz="952947">
              <a:defRPr kumimoji="1">
                <a:solidFill>
                  <a:schemeClr val="tx1"/>
                </a:solidFill>
                <a:latin typeface="Arial" panose="020B0604020202020204" pitchFamily="34" charset="0"/>
                <a:ea typeface="ＭＳ Ｐゴシック" panose="020B0600070205080204" pitchFamily="50" charset="-128"/>
              </a:defRPr>
            </a:lvl3pPr>
            <a:lvl4pPr marL="1587718" indent="-226817" defTabSz="952947">
              <a:defRPr kumimoji="1">
                <a:solidFill>
                  <a:schemeClr val="tx1"/>
                </a:solidFill>
                <a:latin typeface="Arial" panose="020B0604020202020204" pitchFamily="34" charset="0"/>
                <a:ea typeface="ＭＳ Ｐゴシック" panose="020B0600070205080204" pitchFamily="50" charset="-128"/>
              </a:defRPr>
            </a:lvl4pPr>
            <a:lvl5pPr marL="2041352" indent="-226817" defTabSz="952947">
              <a:defRPr kumimoji="1">
                <a:solidFill>
                  <a:schemeClr val="tx1"/>
                </a:solidFill>
                <a:latin typeface="Arial" panose="020B0604020202020204" pitchFamily="34" charset="0"/>
                <a:ea typeface="ＭＳ Ｐゴシック" panose="020B0600070205080204" pitchFamily="50" charset="-128"/>
              </a:defRPr>
            </a:lvl5pPr>
            <a:lvl6pPr marL="2494986"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8620"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02254"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5888"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11269" name="スライド番号プレースホルダー 3">
            <a:extLst>
              <a:ext uri="{FF2B5EF4-FFF2-40B4-BE49-F238E27FC236}">
                <a16:creationId xmlns:a16="http://schemas.microsoft.com/office/drawing/2014/main" id="{8482666D-53C1-434C-921F-F0F0B13F7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947">
              <a:defRPr kumimoji="1">
                <a:solidFill>
                  <a:schemeClr val="tx1"/>
                </a:solidFill>
                <a:latin typeface="Arial" panose="020B0604020202020204" pitchFamily="34" charset="0"/>
                <a:ea typeface="ＭＳ Ｐゴシック" panose="020B0600070205080204" pitchFamily="50" charset="-128"/>
              </a:defRPr>
            </a:lvl1pPr>
            <a:lvl2pPr marL="737155" indent="-283521" defTabSz="952947">
              <a:defRPr kumimoji="1">
                <a:solidFill>
                  <a:schemeClr val="tx1"/>
                </a:solidFill>
                <a:latin typeface="Arial" panose="020B0604020202020204" pitchFamily="34" charset="0"/>
                <a:ea typeface="ＭＳ Ｐゴシック" panose="020B0600070205080204" pitchFamily="50" charset="-128"/>
              </a:defRPr>
            </a:lvl2pPr>
            <a:lvl3pPr marL="1134085" indent="-226817" defTabSz="952947">
              <a:defRPr kumimoji="1">
                <a:solidFill>
                  <a:schemeClr val="tx1"/>
                </a:solidFill>
                <a:latin typeface="Arial" panose="020B0604020202020204" pitchFamily="34" charset="0"/>
                <a:ea typeface="ＭＳ Ｐゴシック" panose="020B0600070205080204" pitchFamily="50" charset="-128"/>
              </a:defRPr>
            </a:lvl3pPr>
            <a:lvl4pPr marL="1587718" indent="-226817" defTabSz="952947">
              <a:defRPr kumimoji="1">
                <a:solidFill>
                  <a:schemeClr val="tx1"/>
                </a:solidFill>
                <a:latin typeface="Arial" panose="020B0604020202020204" pitchFamily="34" charset="0"/>
                <a:ea typeface="ＭＳ Ｐゴシック" panose="020B0600070205080204" pitchFamily="50" charset="-128"/>
              </a:defRPr>
            </a:lvl4pPr>
            <a:lvl5pPr marL="2041352" indent="-226817" defTabSz="952947">
              <a:defRPr kumimoji="1">
                <a:solidFill>
                  <a:schemeClr val="tx1"/>
                </a:solidFill>
                <a:latin typeface="Arial" panose="020B0604020202020204" pitchFamily="34" charset="0"/>
                <a:ea typeface="ＭＳ Ｐゴシック" panose="020B0600070205080204" pitchFamily="50" charset="-128"/>
              </a:defRPr>
            </a:lvl5pPr>
            <a:lvl6pPr marL="2494986"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8620"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02254"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5888"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45D614-0436-46CF-89F2-0E677A268BC3}" type="slidenum">
              <a:rPr lang="ja-JP" altLang="en-US"/>
              <a:pPr/>
              <a:t>2</a:t>
            </a:fld>
            <a:endParaRPr lang="ja-JP" altLang="en-US"/>
          </a:p>
        </p:txBody>
      </p:sp>
    </p:spTree>
    <p:extLst>
      <p:ext uri="{BB962C8B-B14F-4D97-AF65-F5344CB8AC3E}">
        <p14:creationId xmlns:p14="http://schemas.microsoft.com/office/powerpoint/2010/main" val="4039486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C3B80F5A-5E6D-423F-B74E-3DF013E3AD2C}"/>
              </a:ext>
            </a:extLst>
          </p:cNvPr>
          <p:cNvSpPr>
            <a:spLocks noGrp="1" noRot="1" noChangeAspect="1" noChangeArrowheads="1" noTextEdit="1"/>
          </p:cNvSpPr>
          <p:nvPr>
            <p:ph type="sldImg"/>
          </p:nvPr>
        </p:nvSpPr>
        <p:spPr>
          <a:ln/>
        </p:spPr>
      </p:sp>
      <p:sp>
        <p:nvSpPr>
          <p:cNvPr id="11267" name="ノート プレースホルダー 2">
            <a:extLst>
              <a:ext uri="{FF2B5EF4-FFF2-40B4-BE49-F238E27FC236}">
                <a16:creationId xmlns:a16="http://schemas.microsoft.com/office/drawing/2014/main" id="{7D8E02E9-01FC-444B-A2FC-CACBDEF29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268" name="日付プレースホルダー 4">
            <a:extLst>
              <a:ext uri="{FF2B5EF4-FFF2-40B4-BE49-F238E27FC236}">
                <a16:creationId xmlns:a16="http://schemas.microsoft.com/office/drawing/2014/main" id="{36D83C4E-5D0F-4A60-9842-BEC36FC79B8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947">
              <a:defRPr kumimoji="1">
                <a:solidFill>
                  <a:schemeClr val="tx1"/>
                </a:solidFill>
                <a:latin typeface="Arial" panose="020B0604020202020204" pitchFamily="34" charset="0"/>
                <a:ea typeface="ＭＳ Ｐゴシック" panose="020B0600070205080204" pitchFamily="50" charset="-128"/>
              </a:defRPr>
            </a:lvl1pPr>
            <a:lvl2pPr marL="737155" indent="-283521" defTabSz="952947">
              <a:defRPr kumimoji="1">
                <a:solidFill>
                  <a:schemeClr val="tx1"/>
                </a:solidFill>
                <a:latin typeface="Arial" panose="020B0604020202020204" pitchFamily="34" charset="0"/>
                <a:ea typeface="ＭＳ Ｐゴシック" panose="020B0600070205080204" pitchFamily="50" charset="-128"/>
              </a:defRPr>
            </a:lvl2pPr>
            <a:lvl3pPr marL="1134085" indent="-226817" defTabSz="952947">
              <a:defRPr kumimoji="1">
                <a:solidFill>
                  <a:schemeClr val="tx1"/>
                </a:solidFill>
                <a:latin typeface="Arial" panose="020B0604020202020204" pitchFamily="34" charset="0"/>
                <a:ea typeface="ＭＳ Ｐゴシック" panose="020B0600070205080204" pitchFamily="50" charset="-128"/>
              </a:defRPr>
            </a:lvl3pPr>
            <a:lvl4pPr marL="1587718" indent="-226817" defTabSz="952947">
              <a:defRPr kumimoji="1">
                <a:solidFill>
                  <a:schemeClr val="tx1"/>
                </a:solidFill>
                <a:latin typeface="Arial" panose="020B0604020202020204" pitchFamily="34" charset="0"/>
                <a:ea typeface="ＭＳ Ｐゴシック" panose="020B0600070205080204" pitchFamily="50" charset="-128"/>
              </a:defRPr>
            </a:lvl4pPr>
            <a:lvl5pPr marL="2041352" indent="-226817" defTabSz="952947">
              <a:defRPr kumimoji="1">
                <a:solidFill>
                  <a:schemeClr val="tx1"/>
                </a:solidFill>
                <a:latin typeface="Arial" panose="020B0604020202020204" pitchFamily="34" charset="0"/>
                <a:ea typeface="ＭＳ Ｐゴシック" panose="020B0600070205080204" pitchFamily="50" charset="-128"/>
              </a:defRPr>
            </a:lvl5pPr>
            <a:lvl6pPr marL="2494986"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8620"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02254"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5888"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11269" name="スライド番号プレースホルダー 3">
            <a:extLst>
              <a:ext uri="{FF2B5EF4-FFF2-40B4-BE49-F238E27FC236}">
                <a16:creationId xmlns:a16="http://schemas.microsoft.com/office/drawing/2014/main" id="{8482666D-53C1-434C-921F-F0F0B13F7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947">
              <a:defRPr kumimoji="1">
                <a:solidFill>
                  <a:schemeClr val="tx1"/>
                </a:solidFill>
                <a:latin typeface="Arial" panose="020B0604020202020204" pitchFamily="34" charset="0"/>
                <a:ea typeface="ＭＳ Ｐゴシック" panose="020B0600070205080204" pitchFamily="50" charset="-128"/>
              </a:defRPr>
            </a:lvl1pPr>
            <a:lvl2pPr marL="737155" indent="-283521" defTabSz="952947">
              <a:defRPr kumimoji="1">
                <a:solidFill>
                  <a:schemeClr val="tx1"/>
                </a:solidFill>
                <a:latin typeface="Arial" panose="020B0604020202020204" pitchFamily="34" charset="0"/>
                <a:ea typeface="ＭＳ Ｐゴシック" panose="020B0600070205080204" pitchFamily="50" charset="-128"/>
              </a:defRPr>
            </a:lvl2pPr>
            <a:lvl3pPr marL="1134085" indent="-226817" defTabSz="952947">
              <a:defRPr kumimoji="1">
                <a:solidFill>
                  <a:schemeClr val="tx1"/>
                </a:solidFill>
                <a:latin typeface="Arial" panose="020B0604020202020204" pitchFamily="34" charset="0"/>
                <a:ea typeface="ＭＳ Ｐゴシック" panose="020B0600070205080204" pitchFamily="50" charset="-128"/>
              </a:defRPr>
            </a:lvl3pPr>
            <a:lvl4pPr marL="1587718" indent="-226817" defTabSz="952947">
              <a:defRPr kumimoji="1">
                <a:solidFill>
                  <a:schemeClr val="tx1"/>
                </a:solidFill>
                <a:latin typeface="Arial" panose="020B0604020202020204" pitchFamily="34" charset="0"/>
                <a:ea typeface="ＭＳ Ｐゴシック" panose="020B0600070205080204" pitchFamily="50" charset="-128"/>
              </a:defRPr>
            </a:lvl4pPr>
            <a:lvl5pPr marL="2041352" indent="-226817" defTabSz="952947">
              <a:defRPr kumimoji="1">
                <a:solidFill>
                  <a:schemeClr val="tx1"/>
                </a:solidFill>
                <a:latin typeface="Arial" panose="020B0604020202020204" pitchFamily="34" charset="0"/>
                <a:ea typeface="ＭＳ Ｐゴシック" panose="020B0600070205080204" pitchFamily="50" charset="-128"/>
              </a:defRPr>
            </a:lvl5pPr>
            <a:lvl6pPr marL="2494986"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8620"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02254"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5888"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45D614-0436-46CF-89F2-0E677A268BC3}" type="slidenum">
              <a:rPr lang="ja-JP" altLang="en-US"/>
              <a:pPr/>
              <a:t>3</a:t>
            </a:fld>
            <a:endParaRPr lang="ja-JP" altLang="en-US"/>
          </a:p>
        </p:txBody>
      </p:sp>
    </p:spTree>
    <p:extLst>
      <p:ext uri="{BB962C8B-B14F-4D97-AF65-F5344CB8AC3E}">
        <p14:creationId xmlns:p14="http://schemas.microsoft.com/office/powerpoint/2010/main" val="88269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C3B80F5A-5E6D-423F-B74E-3DF013E3AD2C}"/>
              </a:ext>
            </a:extLst>
          </p:cNvPr>
          <p:cNvSpPr>
            <a:spLocks noGrp="1" noRot="1" noChangeAspect="1" noChangeArrowheads="1" noTextEdit="1"/>
          </p:cNvSpPr>
          <p:nvPr>
            <p:ph type="sldImg"/>
          </p:nvPr>
        </p:nvSpPr>
        <p:spPr>
          <a:ln/>
        </p:spPr>
      </p:sp>
      <p:sp>
        <p:nvSpPr>
          <p:cNvPr id="11267" name="ノート プレースホルダー 2">
            <a:extLst>
              <a:ext uri="{FF2B5EF4-FFF2-40B4-BE49-F238E27FC236}">
                <a16:creationId xmlns:a16="http://schemas.microsoft.com/office/drawing/2014/main" id="{7D8E02E9-01FC-444B-A2FC-CACBDEF29B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1268" name="日付プレースホルダー 4">
            <a:extLst>
              <a:ext uri="{FF2B5EF4-FFF2-40B4-BE49-F238E27FC236}">
                <a16:creationId xmlns:a16="http://schemas.microsoft.com/office/drawing/2014/main" id="{36D83C4E-5D0F-4A60-9842-BEC36FC79B8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947">
              <a:defRPr kumimoji="1">
                <a:solidFill>
                  <a:schemeClr val="tx1"/>
                </a:solidFill>
                <a:latin typeface="Arial" panose="020B0604020202020204" pitchFamily="34" charset="0"/>
                <a:ea typeface="ＭＳ Ｐゴシック" panose="020B0600070205080204" pitchFamily="50" charset="-128"/>
              </a:defRPr>
            </a:lvl1pPr>
            <a:lvl2pPr marL="737155" indent="-283521" defTabSz="952947">
              <a:defRPr kumimoji="1">
                <a:solidFill>
                  <a:schemeClr val="tx1"/>
                </a:solidFill>
                <a:latin typeface="Arial" panose="020B0604020202020204" pitchFamily="34" charset="0"/>
                <a:ea typeface="ＭＳ Ｐゴシック" panose="020B0600070205080204" pitchFamily="50" charset="-128"/>
              </a:defRPr>
            </a:lvl2pPr>
            <a:lvl3pPr marL="1134085" indent="-226817" defTabSz="952947">
              <a:defRPr kumimoji="1">
                <a:solidFill>
                  <a:schemeClr val="tx1"/>
                </a:solidFill>
                <a:latin typeface="Arial" panose="020B0604020202020204" pitchFamily="34" charset="0"/>
                <a:ea typeface="ＭＳ Ｐゴシック" panose="020B0600070205080204" pitchFamily="50" charset="-128"/>
              </a:defRPr>
            </a:lvl3pPr>
            <a:lvl4pPr marL="1587718" indent="-226817" defTabSz="952947">
              <a:defRPr kumimoji="1">
                <a:solidFill>
                  <a:schemeClr val="tx1"/>
                </a:solidFill>
                <a:latin typeface="Arial" panose="020B0604020202020204" pitchFamily="34" charset="0"/>
                <a:ea typeface="ＭＳ Ｐゴシック" panose="020B0600070205080204" pitchFamily="50" charset="-128"/>
              </a:defRPr>
            </a:lvl4pPr>
            <a:lvl5pPr marL="2041352" indent="-226817" defTabSz="952947">
              <a:defRPr kumimoji="1">
                <a:solidFill>
                  <a:schemeClr val="tx1"/>
                </a:solidFill>
                <a:latin typeface="Arial" panose="020B0604020202020204" pitchFamily="34" charset="0"/>
                <a:ea typeface="ＭＳ Ｐゴシック" panose="020B0600070205080204" pitchFamily="50" charset="-128"/>
              </a:defRPr>
            </a:lvl5pPr>
            <a:lvl6pPr marL="2494986"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8620"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02254"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5888"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
        <p:nvSpPr>
          <p:cNvPr id="11269" name="スライド番号プレースホルダー 3">
            <a:extLst>
              <a:ext uri="{FF2B5EF4-FFF2-40B4-BE49-F238E27FC236}">
                <a16:creationId xmlns:a16="http://schemas.microsoft.com/office/drawing/2014/main" id="{8482666D-53C1-434C-921F-F0F0B13F75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947">
              <a:defRPr kumimoji="1">
                <a:solidFill>
                  <a:schemeClr val="tx1"/>
                </a:solidFill>
                <a:latin typeface="Arial" panose="020B0604020202020204" pitchFamily="34" charset="0"/>
                <a:ea typeface="ＭＳ Ｐゴシック" panose="020B0600070205080204" pitchFamily="50" charset="-128"/>
              </a:defRPr>
            </a:lvl1pPr>
            <a:lvl2pPr marL="737155" indent="-283521" defTabSz="952947">
              <a:defRPr kumimoji="1">
                <a:solidFill>
                  <a:schemeClr val="tx1"/>
                </a:solidFill>
                <a:latin typeface="Arial" panose="020B0604020202020204" pitchFamily="34" charset="0"/>
                <a:ea typeface="ＭＳ Ｐゴシック" panose="020B0600070205080204" pitchFamily="50" charset="-128"/>
              </a:defRPr>
            </a:lvl2pPr>
            <a:lvl3pPr marL="1134085" indent="-226817" defTabSz="952947">
              <a:defRPr kumimoji="1">
                <a:solidFill>
                  <a:schemeClr val="tx1"/>
                </a:solidFill>
                <a:latin typeface="Arial" panose="020B0604020202020204" pitchFamily="34" charset="0"/>
                <a:ea typeface="ＭＳ Ｐゴシック" panose="020B0600070205080204" pitchFamily="50" charset="-128"/>
              </a:defRPr>
            </a:lvl3pPr>
            <a:lvl4pPr marL="1587718" indent="-226817" defTabSz="952947">
              <a:defRPr kumimoji="1">
                <a:solidFill>
                  <a:schemeClr val="tx1"/>
                </a:solidFill>
                <a:latin typeface="Arial" panose="020B0604020202020204" pitchFamily="34" charset="0"/>
                <a:ea typeface="ＭＳ Ｐゴシック" panose="020B0600070205080204" pitchFamily="50" charset="-128"/>
              </a:defRPr>
            </a:lvl4pPr>
            <a:lvl5pPr marL="2041352" indent="-226817" defTabSz="952947">
              <a:defRPr kumimoji="1">
                <a:solidFill>
                  <a:schemeClr val="tx1"/>
                </a:solidFill>
                <a:latin typeface="Arial" panose="020B0604020202020204" pitchFamily="34" charset="0"/>
                <a:ea typeface="ＭＳ Ｐゴシック" panose="020B0600070205080204" pitchFamily="50" charset="-128"/>
              </a:defRPr>
            </a:lvl5pPr>
            <a:lvl6pPr marL="2494986"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48620"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02254"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55888" indent="-226817" defTabSz="95294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45D614-0436-46CF-89F2-0E677A268BC3}" type="slidenum">
              <a:rPr lang="ja-JP" altLang="en-US"/>
              <a:pPr/>
              <a:t>4</a:t>
            </a:fld>
            <a:endParaRPr lang="ja-JP" altLang="en-US"/>
          </a:p>
        </p:txBody>
      </p:sp>
    </p:spTree>
    <p:extLst>
      <p:ext uri="{BB962C8B-B14F-4D97-AF65-F5344CB8AC3E}">
        <p14:creationId xmlns:p14="http://schemas.microsoft.com/office/powerpoint/2010/main" val="295598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ED05D6-5237-4DA7-B70F-58167A5C05D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9726BBB-82ED-4DE6-B404-150EB9A09C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FDB34FE-46A3-453E-B38D-4492280539F9}"/>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82184133-DD21-4504-9DC0-B1B275AA34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C2846E-52F8-4086-BA57-17FDC292BA6E}"/>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280012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F8D2A-0AE6-44D7-B961-B9BA4EB178C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05F57F-6961-4708-9B77-F4CD149A028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0C608D-AD3F-4443-A7C2-BD7271C3F287}"/>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07BE1F92-6A12-4128-9A76-2C5942ED7E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CE9EF5-85E5-40F0-B62D-F056E2C7BBF9}"/>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299386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A2835C-0ED2-45BD-BB7A-0E4E71414BC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B2E1CFF-8372-4D11-B247-44E7C8C2CC1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C71707E-1E06-408B-8567-10075B2FF09F}"/>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CC9162C8-0608-490B-8A22-B87FF2E4CA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7F3189-E328-4838-A04A-2CF295AF7819}"/>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592378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8D2D3-A134-406E-A1CC-1EDB7939ED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4F6738-A9A6-4D12-9AEE-C1413EDE8AE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F62F55-0E11-4D2C-A092-292333582BEF}"/>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B00CE188-9A0A-48F1-A443-4071DD59E02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8A9AC2-BEBC-4C44-9FFB-6A0B8B850EBA}"/>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3174349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6E223-5219-4E03-9861-9BF2E3B831A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F79E40-8A4B-463C-A676-BA0FF992E0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12AF4B4-6F1A-4DA8-8DC3-5FC5DDA4BF9D}"/>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2D72ADAB-5925-4B1D-8C0F-42A5A3131D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FA32DA-11EB-4A0B-AD3C-30F2AD169849}"/>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106070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143B67-B21F-4EF0-814D-55BBCCA18C4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E85EC27-E147-442D-82A8-9C478E86452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3B63FF0-C1F5-452A-ADF2-3063D18A154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6D26EB-EBE5-41DA-AD2D-5FBF240AE759}"/>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6" name="フッター プレースホルダー 5">
            <a:extLst>
              <a:ext uri="{FF2B5EF4-FFF2-40B4-BE49-F238E27FC236}">
                <a16:creationId xmlns:a16="http://schemas.microsoft.com/office/drawing/2014/main" id="{CEC4BF0E-D230-43E3-8AD9-70655EBFB9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5EE6394-3C58-44C4-B360-4DD2516A3C93}"/>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3979285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5FA780-B14D-44A2-9741-101ED1A7E4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27D66F1-09EC-4A29-8B8B-3203D5671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B1D5DF-FCA6-4A22-B3E4-945D57E97D1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69E28A8-FC2E-45A3-AF57-80DAE5EFB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2F89FE1-435E-40D2-8905-C0B97DEFE6D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335502A-0254-4249-B656-BF50B0AE3DA8}"/>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8" name="フッター プレースホルダー 7">
            <a:extLst>
              <a:ext uri="{FF2B5EF4-FFF2-40B4-BE49-F238E27FC236}">
                <a16:creationId xmlns:a16="http://schemas.microsoft.com/office/drawing/2014/main" id="{23D6BEA8-820D-4200-A64F-87D4917D6D4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5DDC053-98B3-43BD-ADE0-EBF746F2201B}"/>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373317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4BE684-3AB4-4DC2-8A8F-78EE4E94857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4822440-599D-4D49-8D9F-287C911303A3}"/>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4" name="フッター プレースホルダー 3">
            <a:extLst>
              <a:ext uri="{FF2B5EF4-FFF2-40B4-BE49-F238E27FC236}">
                <a16:creationId xmlns:a16="http://schemas.microsoft.com/office/drawing/2014/main" id="{C967EB80-79C9-4813-A6AF-8E0243A4A4C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3277DF-7CAD-4C2D-8709-E6983BFD6F59}"/>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344171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2BE1DF5-EC9E-448C-B90B-BC4BFDDBFB19}"/>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3" name="フッター プレースホルダー 2">
            <a:extLst>
              <a:ext uri="{FF2B5EF4-FFF2-40B4-BE49-F238E27FC236}">
                <a16:creationId xmlns:a16="http://schemas.microsoft.com/office/drawing/2014/main" id="{97403228-2D6E-431F-AD83-506F31D50B1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21D50C2-0DC9-4143-A4CC-16D4F6120CA2}"/>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214412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6B601-41A0-4B3E-91DB-E33915C242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CE2A93-B72B-4AC5-9646-09C6FF89F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0B43BB-F847-4652-9F4D-F4690DF5C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0B6986-7AA6-430F-B3DD-6F281922F84E}"/>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6" name="フッター プレースホルダー 5">
            <a:extLst>
              <a:ext uri="{FF2B5EF4-FFF2-40B4-BE49-F238E27FC236}">
                <a16:creationId xmlns:a16="http://schemas.microsoft.com/office/drawing/2014/main" id="{5A9973CA-2C5C-424F-B47C-2C77CE31B9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714799-4168-4E90-B6CE-162047424448}"/>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4137622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AF2902-3D46-4FA5-8A30-030A4B0D9D6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A997126-6812-461F-A676-1324ED6FB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2724452-F4C3-48C8-83A4-E018956CF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2DBB7-BDC6-4C61-ACDE-893DB814FBCF}"/>
              </a:ext>
            </a:extLst>
          </p:cNvPr>
          <p:cNvSpPr>
            <a:spLocks noGrp="1"/>
          </p:cNvSpPr>
          <p:nvPr>
            <p:ph type="dt" sz="half" idx="10"/>
          </p:nvPr>
        </p:nvSpPr>
        <p:spPr/>
        <p:txBody>
          <a:bodyPr/>
          <a:lstStyle/>
          <a:p>
            <a:fld id="{CA98E195-53AA-4896-ABB0-600F46D058D9}" type="datetimeFigureOut">
              <a:rPr kumimoji="1" lang="ja-JP" altLang="en-US" smtClean="0"/>
              <a:t>2023/6/28</a:t>
            </a:fld>
            <a:endParaRPr kumimoji="1" lang="ja-JP" altLang="en-US"/>
          </a:p>
        </p:txBody>
      </p:sp>
      <p:sp>
        <p:nvSpPr>
          <p:cNvPr id="6" name="フッター プレースホルダー 5">
            <a:extLst>
              <a:ext uri="{FF2B5EF4-FFF2-40B4-BE49-F238E27FC236}">
                <a16:creationId xmlns:a16="http://schemas.microsoft.com/office/drawing/2014/main" id="{3B8D8E87-7EE9-454B-A172-1E36AFF4C2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CF4F743-CA61-4965-BD3D-F5BD03F8BD43}"/>
              </a:ext>
            </a:extLst>
          </p:cNvPr>
          <p:cNvSpPr>
            <a:spLocks noGrp="1"/>
          </p:cNvSpPr>
          <p:nvPr>
            <p:ph type="sldNum" sz="quarter" idx="12"/>
          </p:nvPr>
        </p:nvSpPr>
        <p:spPr/>
        <p:txBody>
          <a:body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168407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818D7D5-5968-4884-AC7B-22BD7EBE7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B9BFFE-EB60-4114-8435-D1166D7E84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5D8B386-927E-42D4-B19C-D9BBCB000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8E195-53AA-4896-ABB0-600F46D058D9}" type="datetimeFigureOut">
              <a:rPr kumimoji="1" lang="ja-JP" altLang="en-US" smtClean="0"/>
              <a:t>2023/6/28</a:t>
            </a:fld>
            <a:endParaRPr kumimoji="1" lang="ja-JP" altLang="en-US"/>
          </a:p>
        </p:txBody>
      </p:sp>
      <p:sp>
        <p:nvSpPr>
          <p:cNvPr id="5" name="フッター プレースホルダー 4">
            <a:extLst>
              <a:ext uri="{FF2B5EF4-FFF2-40B4-BE49-F238E27FC236}">
                <a16:creationId xmlns:a16="http://schemas.microsoft.com/office/drawing/2014/main" id="{4EC883E9-D7EF-47A7-9957-F87E398026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B3ED21A-64F9-4F0D-B47B-32040718B2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43EDED-03B4-4A36-AE74-D9CA9D8E05E6}" type="slidenum">
              <a:rPr kumimoji="1" lang="ja-JP" altLang="en-US" smtClean="0"/>
              <a:t>‹#›</a:t>
            </a:fld>
            <a:endParaRPr kumimoji="1" lang="ja-JP" altLang="en-US"/>
          </a:p>
        </p:txBody>
      </p:sp>
    </p:spTree>
    <p:extLst>
      <p:ext uri="{BB962C8B-B14F-4D97-AF65-F5344CB8AC3E}">
        <p14:creationId xmlns:p14="http://schemas.microsoft.com/office/powerpoint/2010/main" val="1351382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コンテンツ プレースホルダ 2"/>
          <p:cNvSpPr>
            <a:spLocks noGrp="1"/>
          </p:cNvSpPr>
          <p:nvPr>
            <p:ph idx="1"/>
          </p:nvPr>
        </p:nvSpPr>
        <p:spPr>
          <a:xfrm>
            <a:off x="1013012" y="816747"/>
            <a:ext cx="10336306" cy="5224507"/>
          </a:xfrm>
        </p:spPr>
        <p:txBody>
          <a:bodyPr wrap="square" anchor="ctr">
            <a:spAutoFit/>
          </a:bodyPr>
          <a:lstStyle/>
          <a:p>
            <a:pPr eaLnBrk="1" hangingPunct="1">
              <a:lnSpc>
                <a:spcPct val="160000"/>
              </a:lnSpc>
              <a:spcBef>
                <a:spcPts val="600"/>
              </a:spcBef>
              <a:defRPr/>
            </a:pPr>
            <a:r>
              <a:rPr lang="ja-JP" altLang="en-US" sz="2200" dirty="0">
                <a:latin typeface="メイリオ" panose="020B0604030504040204" pitchFamily="50" charset="-128"/>
                <a:ea typeface="メイリオ" panose="020B0604030504040204" pitchFamily="50" charset="-128"/>
              </a:rPr>
              <a:t>図表は鮮明なものをパワーポイントファイルに図表番号、タイトルと共に</a:t>
            </a:r>
            <a:br>
              <a:rPr lang="en-US" altLang="ja-JP" sz="2200" dirty="0">
                <a:latin typeface="メイリオ" panose="020B0604030504040204" pitchFamily="50" charset="-128"/>
                <a:ea typeface="メイリオ" panose="020B0604030504040204" pitchFamily="50" charset="-128"/>
              </a:rPr>
            </a:b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枚</a:t>
            </a:r>
            <a:r>
              <a:rPr lang="en-US" altLang="ja-JP" sz="2200" dirty="0">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１スライドで貼り付けてください。</a:t>
            </a:r>
          </a:p>
          <a:p>
            <a:pPr marL="0" lvl="2" eaLnBrk="1" hangingPunct="1">
              <a:lnSpc>
                <a:spcPct val="160000"/>
              </a:lnSpc>
              <a:spcBef>
                <a:spcPts val="600"/>
              </a:spcBef>
              <a:defRPr/>
            </a:pPr>
            <a:r>
              <a:rPr lang="ja-JP" altLang="en-US" sz="2200" dirty="0">
                <a:latin typeface="メイリオ" panose="020B0604030504040204" pitchFamily="50" charset="-128"/>
                <a:ea typeface="メイリオ" panose="020B0604030504040204" pitchFamily="50" charset="-128"/>
              </a:rPr>
              <a:t>図と一緒に文字も図形として貼り付ける場合には、フォントの変更ができま</a:t>
            </a:r>
            <a:br>
              <a:rPr lang="en-US" altLang="ja-JP"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　せんので本文と同程度の大きさのフォントになるようにお願いします。</a:t>
            </a:r>
            <a:endParaRPr lang="en-US" altLang="ja-JP" sz="2200" dirty="0">
              <a:latin typeface="メイリオ" panose="020B0604030504040204" pitchFamily="50" charset="-128"/>
              <a:ea typeface="メイリオ" panose="020B0604030504040204" pitchFamily="50" charset="-128"/>
            </a:endParaRPr>
          </a:p>
          <a:p>
            <a:pPr marL="0" lvl="2" eaLnBrk="1" hangingPunct="1">
              <a:lnSpc>
                <a:spcPct val="160000"/>
              </a:lnSpc>
              <a:spcBef>
                <a:spcPts val="600"/>
              </a:spcBef>
              <a:defRPr/>
            </a:pPr>
            <a:r>
              <a:rPr lang="ja-JP" altLang="en-US" sz="2200" dirty="0">
                <a:latin typeface="メイリオ" panose="020B0604030504040204" pitchFamily="50" charset="-128"/>
                <a:ea typeface="メイリオ" panose="020B0604030504040204" pitchFamily="50" charset="-128"/>
              </a:rPr>
              <a:t>写真は</a:t>
            </a:r>
            <a:r>
              <a:rPr lang="en-US" altLang="ja-JP" sz="2200" dirty="0">
                <a:latin typeface="メイリオ" panose="020B0604030504040204" pitchFamily="50" charset="-128"/>
                <a:ea typeface="メイリオ" panose="020B0604030504040204" pitchFamily="50" charset="-128"/>
              </a:rPr>
              <a:t>bmp</a:t>
            </a:r>
            <a:r>
              <a:rPr lang="ja-JP" altLang="en-US" sz="2200" dirty="0">
                <a:latin typeface="メイリオ" panose="020B0604030504040204" pitchFamily="50" charset="-128"/>
                <a:ea typeface="メイリオ" panose="020B0604030504040204" pitchFamily="50" charset="-128"/>
              </a:rPr>
              <a:t>や高解像度の</a:t>
            </a:r>
            <a:r>
              <a:rPr lang="en-US" altLang="ja-JP" sz="2200" dirty="0">
                <a:latin typeface="メイリオ" panose="020B0604030504040204" pitchFamily="50" charset="-128"/>
                <a:ea typeface="メイリオ" panose="020B0604030504040204" pitchFamily="50" charset="-128"/>
              </a:rPr>
              <a:t>jpeg</a:t>
            </a:r>
            <a:r>
              <a:rPr lang="ja-JP" altLang="en-US" sz="2200" dirty="0">
                <a:latin typeface="メイリオ" panose="020B0604030504040204" pitchFamily="50" charset="-128"/>
                <a:ea typeface="メイリオ" panose="020B0604030504040204" pitchFamily="50" charset="-128"/>
              </a:rPr>
              <a:t>でお願いします。</a:t>
            </a:r>
            <a:r>
              <a:rPr lang="en-US" altLang="ja-JP" sz="2200" b="1" dirty="0">
                <a:latin typeface="メイリオ" panose="020B0604030504040204" pitchFamily="50" charset="-128"/>
                <a:ea typeface="メイリオ" panose="020B0604030504040204" pitchFamily="50" charset="-128"/>
              </a:rPr>
              <a:t>200dpi</a:t>
            </a:r>
            <a:r>
              <a:rPr lang="ja-JP" altLang="en-US" sz="2200" b="1" dirty="0">
                <a:latin typeface="メイリオ" panose="020B0604030504040204" pitchFamily="50" charset="-128"/>
                <a:ea typeface="メイリオ" panose="020B0604030504040204" pitchFamily="50" charset="-128"/>
              </a:rPr>
              <a:t>以下</a:t>
            </a:r>
            <a:r>
              <a:rPr lang="ja-JP" altLang="en-US" sz="2200" dirty="0">
                <a:latin typeface="メイリオ" panose="020B0604030504040204" pitchFamily="50" charset="-128"/>
                <a:ea typeface="メイリオ" panose="020B0604030504040204" pitchFamily="50" charset="-128"/>
              </a:rPr>
              <a:t>では不鮮明です。</a:t>
            </a:r>
            <a:endParaRPr lang="en-US" altLang="ja-JP" sz="2200" dirty="0">
              <a:latin typeface="メイリオ" panose="020B0604030504040204" pitchFamily="50" charset="-128"/>
              <a:ea typeface="メイリオ" panose="020B0604030504040204" pitchFamily="50" charset="-128"/>
            </a:endParaRPr>
          </a:p>
          <a:p>
            <a:pPr marL="0" lvl="2" eaLnBrk="1" hangingPunct="1">
              <a:lnSpc>
                <a:spcPct val="160000"/>
              </a:lnSpc>
              <a:spcBef>
                <a:spcPts val="600"/>
              </a:spcBef>
              <a:defRPr/>
            </a:pPr>
            <a:r>
              <a:rPr lang="en-US" altLang="ja-JP" sz="2200" dirty="0">
                <a:latin typeface="メイリオ" panose="020B0604030504040204" pitchFamily="50" charset="-128"/>
                <a:ea typeface="メイリオ" panose="020B0604030504040204" pitchFamily="50" charset="-128"/>
              </a:rPr>
              <a:t>excel</a:t>
            </a:r>
            <a:r>
              <a:rPr lang="ja-JP" altLang="en-US" sz="2200" dirty="0">
                <a:latin typeface="メイリオ" panose="020B0604030504040204" pitchFamily="50" charset="-128"/>
                <a:ea typeface="メイリオ" panose="020B0604030504040204" pitchFamily="50" charset="-128"/>
              </a:rPr>
              <a:t>やその他の図作成ソフトによるものは、別にオリジナルのファイルを提供</a:t>
            </a:r>
            <a:br>
              <a:rPr lang="ja-JP" altLang="en-US"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　いただくときれいに仕上がります</a:t>
            </a:r>
          </a:p>
          <a:p>
            <a:pPr marL="0" eaLnBrk="1" hangingPunct="1">
              <a:lnSpc>
                <a:spcPct val="160000"/>
              </a:lnSpc>
              <a:spcBef>
                <a:spcPts val="600"/>
              </a:spcBef>
              <a:defRPr/>
            </a:pPr>
            <a:r>
              <a:rPr lang="ja-JP" altLang="en-US" sz="2200" dirty="0">
                <a:latin typeface="メイリオ" panose="020B0604030504040204" pitchFamily="50" charset="-128"/>
                <a:ea typeface="メイリオ" panose="020B0604030504040204" pitchFamily="50" charset="-128"/>
              </a:rPr>
              <a:t>ウェブサイトからの引用の図、写真は、著作権法で正当な範囲内で引用して</a:t>
            </a:r>
            <a:br>
              <a:rPr lang="ja-JP" altLang="en-US" sz="2200" dirty="0">
                <a:latin typeface="メイリオ" panose="020B0604030504040204" pitchFamily="50" charset="-128"/>
                <a:ea typeface="メイリオ" panose="020B0604030504040204" pitchFamily="50" charset="-128"/>
              </a:rPr>
            </a:br>
            <a:r>
              <a:rPr lang="ja-JP" altLang="en-US" sz="2200" dirty="0">
                <a:latin typeface="メイリオ" panose="020B0604030504040204" pitchFamily="50" charset="-128"/>
                <a:ea typeface="メイリオ" panose="020B0604030504040204" pitchFamily="50" charset="-128"/>
              </a:rPr>
              <a:t>　ください。引用元の文献名，</a:t>
            </a:r>
            <a:r>
              <a:rPr lang="en-US" altLang="ja-JP" sz="2200" dirty="0">
                <a:latin typeface="メイリオ" panose="020B0604030504040204" pitchFamily="50" charset="-128"/>
                <a:ea typeface="メイリオ" panose="020B0604030504040204" pitchFamily="50" charset="-128"/>
              </a:rPr>
              <a:t>URL</a:t>
            </a:r>
            <a:r>
              <a:rPr lang="ja-JP" altLang="en-US" sz="2200" dirty="0">
                <a:latin typeface="メイリオ" panose="020B0604030504040204" pitchFamily="50" charset="-128"/>
                <a:ea typeface="メイリオ" panose="020B0604030504040204" pitchFamily="50" charset="-128"/>
              </a:rPr>
              <a:t>などは必ず示してください。</a:t>
            </a:r>
          </a:p>
        </p:txBody>
      </p:sp>
      <p:sp>
        <p:nvSpPr>
          <p:cNvPr id="14339" name="テキスト ボックス 4"/>
          <p:cNvSpPr txBox="1">
            <a:spLocks noChangeArrowheads="1"/>
          </p:cNvSpPr>
          <p:nvPr/>
        </p:nvSpPr>
        <p:spPr bwMode="auto">
          <a:xfrm>
            <a:off x="4273645" y="194156"/>
            <a:ext cx="3262432" cy="461665"/>
          </a:xfrm>
          <a:prstGeom prst="rect">
            <a:avLst/>
          </a:prstGeom>
          <a:noFill/>
          <a:ln w="9525">
            <a:noFill/>
            <a:miter lim="800000"/>
            <a:headEnd/>
            <a:tailEnd/>
          </a:ln>
        </p:spPr>
        <p:txBody>
          <a:bodyPr wrap="none">
            <a:spAutoFit/>
          </a:bodyPr>
          <a:lstStyle/>
          <a:p>
            <a:pPr eaLnBrk="1" hangingPunct="1">
              <a:defRPr/>
            </a:pPr>
            <a:r>
              <a:rPr lang="ja-JP" altLang="en-US" sz="2400" b="1" dirty="0">
                <a:solidFill>
                  <a:srgbClr val="000000"/>
                </a:solidFill>
                <a:latin typeface="+mj-ea"/>
                <a:ea typeface="+mj-ea"/>
              </a:rPr>
              <a:t>サンプル図表について</a:t>
            </a:r>
            <a:endParaRPr lang="ja-JP" altLang="en-US" sz="2400" b="1" dirty="0">
              <a:latin typeface="+mj-ea"/>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6" name="タイトル 1">
            <a:extLst>
              <a:ext uri="{FF2B5EF4-FFF2-40B4-BE49-F238E27FC236}">
                <a16:creationId xmlns:a16="http://schemas.microsoft.com/office/drawing/2014/main" id="{FB8985A2-6552-44CE-A635-1489E0857F89}"/>
              </a:ext>
            </a:extLst>
          </p:cNvPr>
          <p:cNvSpPr>
            <a:spLocks noGrp="1" noChangeArrowheads="1"/>
          </p:cNvSpPr>
          <p:nvPr>
            <p:ph type="title"/>
          </p:nvPr>
        </p:nvSpPr>
        <p:spPr>
          <a:xfrm>
            <a:off x="584752" y="1367837"/>
            <a:ext cx="11022496" cy="515937"/>
          </a:xfrm>
        </p:spPr>
        <p:txBody>
          <a:bodyPr>
            <a:normAutofit fontScale="90000"/>
          </a:bodyPr>
          <a:lstStyle/>
          <a:p>
            <a:pPr algn="ctr"/>
            <a:r>
              <a:rPr lang="ja-JP" altLang="en-US" sz="2400" dirty="0">
                <a:solidFill>
                  <a:srgbClr val="000000"/>
                </a:solidFill>
              </a:rPr>
              <a:t>　　</a:t>
            </a:r>
            <a:r>
              <a:rPr lang="ja-JP" altLang="en-US" sz="3100" dirty="0">
                <a:solidFill>
                  <a:srgbClr val="000000"/>
                </a:solidFill>
                <a:latin typeface="BIZ UDPゴシック" panose="020B0400000000000000" pitchFamily="50" charset="-128"/>
                <a:ea typeface="BIZ UDPゴシック" panose="020B0400000000000000" pitchFamily="50" charset="-128"/>
              </a:rPr>
              <a:t>図１　写真の解像度</a:t>
            </a:r>
            <a:br>
              <a:rPr lang="en-US" altLang="ja-JP" sz="3100" dirty="0">
                <a:solidFill>
                  <a:srgbClr val="000000"/>
                </a:solidFill>
                <a:latin typeface="BIZ UDPゴシック" panose="020B0400000000000000" pitchFamily="50" charset="-128"/>
                <a:ea typeface="BIZ UDPゴシック" panose="020B0400000000000000" pitchFamily="50" charset="-128"/>
              </a:rPr>
            </a:br>
            <a:br>
              <a:rPr lang="en-US" altLang="ja-JP" sz="3100" dirty="0">
                <a:solidFill>
                  <a:srgbClr val="000000"/>
                </a:solidFill>
                <a:latin typeface="BIZ UDPゴシック" panose="020B0400000000000000" pitchFamily="50" charset="-128"/>
                <a:ea typeface="BIZ UDPゴシック" panose="020B0400000000000000" pitchFamily="50" charset="-128"/>
              </a:rPr>
            </a:br>
            <a:br>
              <a:rPr lang="en-US" altLang="ja-JP" sz="3100" dirty="0">
                <a:solidFill>
                  <a:srgbClr val="000000"/>
                </a:solidFill>
                <a:latin typeface="BIZ UDPゴシック" panose="020B0400000000000000" pitchFamily="50" charset="-128"/>
                <a:ea typeface="BIZ UDPゴシック" panose="020B0400000000000000" pitchFamily="50" charset="-128"/>
              </a:rPr>
            </a:br>
            <a:endParaRPr lang="ja-JP" altLang="en-US" sz="3100" dirty="0">
              <a:latin typeface="BIZ UDPゴシック" panose="020B0400000000000000" pitchFamily="50" charset="-128"/>
              <a:ea typeface="BIZ UDPゴシック" panose="020B0400000000000000" pitchFamily="50" charset="-128"/>
            </a:endParaRPr>
          </a:p>
        </p:txBody>
      </p:sp>
      <p:pic>
        <p:nvPicPr>
          <p:cNvPr id="30" name="図 29">
            <a:extLst>
              <a:ext uri="{FF2B5EF4-FFF2-40B4-BE49-F238E27FC236}">
                <a16:creationId xmlns:a16="http://schemas.microsoft.com/office/drawing/2014/main" id="{E85DCC61-59EB-49B8-2936-D0E18F162ABB}"/>
              </a:ext>
            </a:extLst>
          </p:cNvPr>
          <p:cNvPicPr>
            <a:picLocks noChangeAspect="1"/>
          </p:cNvPicPr>
          <p:nvPr/>
        </p:nvPicPr>
        <p:blipFill>
          <a:blip r:embed="rId3"/>
          <a:stretch>
            <a:fillRect/>
          </a:stretch>
        </p:blipFill>
        <p:spPr>
          <a:xfrm>
            <a:off x="2137327" y="792480"/>
            <a:ext cx="7658100" cy="5273040"/>
          </a:xfrm>
          <a:prstGeom prst="rect">
            <a:avLst/>
          </a:prstGeom>
        </p:spPr>
      </p:pic>
      <p:sp>
        <p:nvSpPr>
          <p:cNvPr id="38" name="テキスト ボックス 37">
            <a:extLst>
              <a:ext uri="{FF2B5EF4-FFF2-40B4-BE49-F238E27FC236}">
                <a16:creationId xmlns:a16="http://schemas.microsoft.com/office/drawing/2014/main" id="{F0884BD7-25B9-64F7-5BF8-E4324B110D88}"/>
              </a:ext>
            </a:extLst>
          </p:cNvPr>
          <p:cNvSpPr txBox="1"/>
          <p:nvPr/>
        </p:nvSpPr>
        <p:spPr>
          <a:xfrm>
            <a:off x="3437111" y="6333100"/>
            <a:ext cx="6094520" cy="307777"/>
          </a:xfrm>
          <a:prstGeom prst="rect">
            <a:avLst/>
          </a:prstGeom>
          <a:noFill/>
        </p:spPr>
        <p:txBody>
          <a:bodyPr wrap="square">
            <a:spAutoFit/>
          </a:bodyPr>
          <a:lstStyle/>
          <a:p>
            <a:r>
              <a:rPr lang="en-US" altLang="ja-JP" sz="1400" dirty="0">
                <a:latin typeface="Century" panose="02040604050505020304" pitchFamily="18" charset="0"/>
                <a:ea typeface="BIZ UDPゴシック" panose="020B0400000000000000" pitchFamily="50" charset="-128"/>
              </a:rPr>
              <a:t>805×554</a:t>
            </a:r>
            <a:r>
              <a:rPr lang="ja-JP" altLang="en-US" sz="1400" dirty="0">
                <a:latin typeface="Century" panose="02040604050505020304" pitchFamily="18" charset="0"/>
                <a:ea typeface="BIZ UDPゴシック" panose="020B0400000000000000" pitchFamily="50" charset="-128"/>
              </a:rPr>
              <a:t>ピクセル写真を張り付け</a:t>
            </a:r>
            <a:endParaRPr lang="ja-JP" altLang="en-US" sz="1400" dirty="0">
              <a:latin typeface="Century" panose="02040604050505020304" pitchFamily="18" charset="0"/>
            </a:endParaRPr>
          </a:p>
        </p:txBody>
      </p:sp>
      <p:sp>
        <p:nvSpPr>
          <p:cNvPr id="39" name="タイトル 1">
            <a:extLst>
              <a:ext uri="{FF2B5EF4-FFF2-40B4-BE49-F238E27FC236}">
                <a16:creationId xmlns:a16="http://schemas.microsoft.com/office/drawing/2014/main" id="{F4303EDC-1EAC-FAA0-03C0-B3AB4CAF7F4B}"/>
              </a:ext>
            </a:extLst>
          </p:cNvPr>
          <p:cNvSpPr txBox="1">
            <a:spLocks noChangeArrowheads="1"/>
          </p:cNvSpPr>
          <p:nvPr/>
        </p:nvSpPr>
        <p:spPr>
          <a:xfrm>
            <a:off x="2300288" y="142753"/>
            <a:ext cx="6795825" cy="5159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000000"/>
                </a:solidFill>
              </a:rPr>
              <a:t>　　</a:t>
            </a:r>
            <a:r>
              <a:rPr lang="ja-JP" altLang="en-US" sz="3100" dirty="0">
                <a:solidFill>
                  <a:srgbClr val="000000"/>
                </a:solidFill>
                <a:latin typeface="BIZ UDPゴシック" panose="020B0400000000000000" pitchFamily="50" charset="-128"/>
                <a:ea typeface="BIZ UDPゴシック" panose="020B0400000000000000" pitchFamily="50" charset="-128"/>
              </a:rPr>
              <a:t>図　解像度不足の写真例　</a:t>
            </a:r>
            <a:r>
              <a:rPr lang="en-US" altLang="ja-JP" sz="3100" dirty="0">
                <a:solidFill>
                  <a:srgbClr val="000000"/>
                </a:solidFill>
                <a:latin typeface="BIZ UDPゴシック" panose="020B0400000000000000" pitchFamily="50" charset="-128"/>
                <a:ea typeface="BIZ UDPゴシック" panose="020B0400000000000000" pitchFamily="50" charset="-128"/>
              </a:rPr>
              <a:t>165dpi</a:t>
            </a:r>
            <a:endParaRPr lang="ja-JP" altLang="en-US" sz="3100" dirty="0">
              <a:latin typeface="BIZ UDPゴシック" panose="020B0400000000000000" pitchFamily="50" charset="-128"/>
              <a:ea typeface="BIZ UDPゴシック" panose="020B0400000000000000"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6" name="タイトル 1">
            <a:extLst>
              <a:ext uri="{FF2B5EF4-FFF2-40B4-BE49-F238E27FC236}">
                <a16:creationId xmlns:a16="http://schemas.microsoft.com/office/drawing/2014/main" id="{FB8985A2-6552-44CE-A635-1489E0857F89}"/>
              </a:ext>
            </a:extLst>
          </p:cNvPr>
          <p:cNvSpPr>
            <a:spLocks noGrp="1" noChangeArrowheads="1"/>
          </p:cNvSpPr>
          <p:nvPr>
            <p:ph type="title"/>
          </p:nvPr>
        </p:nvSpPr>
        <p:spPr>
          <a:xfrm>
            <a:off x="584752" y="1367837"/>
            <a:ext cx="11022496" cy="515937"/>
          </a:xfrm>
        </p:spPr>
        <p:txBody>
          <a:bodyPr>
            <a:normAutofit fontScale="90000"/>
          </a:bodyPr>
          <a:lstStyle/>
          <a:p>
            <a:pPr algn="ctr"/>
            <a:r>
              <a:rPr lang="ja-JP" altLang="en-US" sz="2400" dirty="0">
                <a:solidFill>
                  <a:srgbClr val="000000"/>
                </a:solidFill>
              </a:rPr>
              <a:t>　　</a:t>
            </a:r>
            <a:r>
              <a:rPr lang="ja-JP" altLang="en-US" sz="3100" dirty="0">
                <a:solidFill>
                  <a:srgbClr val="000000"/>
                </a:solidFill>
                <a:latin typeface="BIZ UDPゴシック" panose="020B0400000000000000" pitchFamily="50" charset="-128"/>
                <a:ea typeface="BIZ UDPゴシック" panose="020B0400000000000000" pitchFamily="50" charset="-128"/>
              </a:rPr>
              <a:t>図１　写真の解像度</a:t>
            </a:r>
            <a:br>
              <a:rPr lang="en-US" altLang="ja-JP" sz="3100" dirty="0">
                <a:solidFill>
                  <a:srgbClr val="000000"/>
                </a:solidFill>
                <a:latin typeface="BIZ UDPゴシック" panose="020B0400000000000000" pitchFamily="50" charset="-128"/>
                <a:ea typeface="BIZ UDPゴシック" panose="020B0400000000000000" pitchFamily="50" charset="-128"/>
              </a:rPr>
            </a:br>
            <a:br>
              <a:rPr lang="en-US" altLang="ja-JP" sz="3100" dirty="0">
                <a:solidFill>
                  <a:srgbClr val="000000"/>
                </a:solidFill>
                <a:latin typeface="BIZ UDPゴシック" panose="020B0400000000000000" pitchFamily="50" charset="-128"/>
                <a:ea typeface="BIZ UDPゴシック" panose="020B0400000000000000" pitchFamily="50" charset="-128"/>
              </a:rPr>
            </a:br>
            <a:br>
              <a:rPr lang="en-US" altLang="ja-JP" sz="3100" dirty="0">
                <a:solidFill>
                  <a:srgbClr val="000000"/>
                </a:solidFill>
                <a:latin typeface="BIZ UDPゴシック" panose="020B0400000000000000" pitchFamily="50" charset="-128"/>
                <a:ea typeface="BIZ UDPゴシック" panose="020B0400000000000000" pitchFamily="50" charset="-128"/>
              </a:rPr>
            </a:br>
            <a:endParaRPr lang="ja-JP" altLang="en-US" sz="31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F0884BD7-25B9-64F7-5BF8-E4324B110D88}"/>
              </a:ext>
            </a:extLst>
          </p:cNvPr>
          <p:cNvSpPr txBox="1"/>
          <p:nvPr/>
        </p:nvSpPr>
        <p:spPr>
          <a:xfrm>
            <a:off x="3326953" y="6172175"/>
            <a:ext cx="6094520" cy="307777"/>
          </a:xfrm>
          <a:prstGeom prst="rect">
            <a:avLst/>
          </a:prstGeom>
          <a:noFill/>
        </p:spPr>
        <p:txBody>
          <a:bodyPr wrap="square">
            <a:spAutoFit/>
          </a:bodyPr>
          <a:lstStyle/>
          <a:p>
            <a:r>
              <a:rPr lang="en-US" altLang="ja-JP" sz="1400" dirty="0">
                <a:latin typeface="Century" panose="02040604050505020304" pitchFamily="18" charset="0"/>
                <a:ea typeface="BIZ UDPゴシック" panose="020B0400000000000000" pitchFamily="50" charset="-128"/>
              </a:rPr>
              <a:t>1760×1178</a:t>
            </a:r>
            <a:r>
              <a:rPr lang="ja-JP" altLang="en-US" sz="1400" dirty="0">
                <a:latin typeface="Century" panose="02040604050505020304" pitchFamily="18" charset="0"/>
                <a:ea typeface="BIZ UDPゴシック" panose="020B0400000000000000" pitchFamily="50" charset="-128"/>
              </a:rPr>
              <a:t>ピクセル写真を張り付け</a:t>
            </a:r>
            <a:endParaRPr lang="ja-JP" altLang="en-US" sz="1400" dirty="0">
              <a:latin typeface="Century" panose="02040604050505020304" pitchFamily="18" charset="0"/>
            </a:endParaRPr>
          </a:p>
        </p:txBody>
      </p:sp>
      <p:pic>
        <p:nvPicPr>
          <p:cNvPr id="4" name="図 3">
            <a:extLst>
              <a:ext uri="{FF2B5EF4-FFF2-40B4-BE49-F238E27FC236}">
                <a16:creationId xmlns:a16="http://schemas.microsoft.com/office/drawing/2014/main" id="{A2E92B10-3C94-4AE8-8BBE-4ADD3EAC3ED2}"/>
              </a:ext>
            </a:extLst>
          </p:cNvPr>
          <p:cNvPicPr>
            <a:picLocks noChangeAspect="1"/>
          </p:cNvPicPr>
          <p:nvPr/>
        </p:nvPicPr>
        <p:blipFill>
          <a:blip r:embed="rId3"/>
          <a:stretch>
            <a:fillRect/>
          </a:stretch>
        </p:blipFill>
        <p:spPr>
          <a:xfrm>
            <a:off x="2017727" y="862829"/>
            <a:ext cx="7668000" cy="5132342"/>
          </a:xfrm>
          <a:prstGeom prst="rect">
            <a:avLst/>
          </a:prstGeom>
        </p:spPr>
      </p:pic>
      <p:sp>
        <p:nvSpPr>
          <p:cNvPr id="8" name="タイトル 1">
            <a:extLst>
              <a:ext uri="{FF2B5EF4-FFF2-40B4-BE49-F238E27FC236}">
                <a16:creationId xmlns:a16="http://schemas.microsoft.com/office/drawing/2014/main" id="{55433F5A-1B75-1FC7-6B6F-E0E5040A229B}"/>
              </a:ext>
            </a:extLst>
          </p:cNvPr>
          <p:cNvSpPr txBox="1">
            <a:spLocks noChangeArrowheads="1"/>
          </p:cNvSpPr>
          <p:nvPr/>
        </p:nvSpPr>
        <p:spPr>
          <a:xfrm>
            <a:off x="2233613" y="258390"/>
            <a:ext cx="6795825" cy="51593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solidFill>
                  <a:srgbClr val="000000"/>
                </a:solidFill>
              </a:rPr>
              <a:t>　　</a:t>
            </a:r>
            <a:r>
              <a:rPr lang="ja-JP" altLang="en-US" sz="3100" dirty="0">
                <a:solidFill>
                  <a:srgbClr val="000000"/>
                </a:solidFill>
                <a:latin typeface="BIZ UDPゴシック" panose="020B0400000000000000" pitchFamily="50" charset="-128"/>
                <a:ea typeface="BIZ UDPゴシック" panose="020B0400000000000000" pitchFamily="50" charset="-128"/>
              </a:rPr>
              <a:t>図　適切な解像度の写真　</a:t>
            </a:r>
            <a:r>
              <a:rPr lang="en-US" altLang="ja-JP" sz="3100" dirty="0">
                <a:solidFill>
                  <a:srgbClr val="000000"/>
                </a:solidFill>
                <a:latin typeface="BIZ UDPゴシック" panose="020B0400000000000000" pitchFamily="50" charset="-128"/>
                <a:ea typeface="BIZ UDPゴシック" panose="020B0400000000000000" pitchFamily="50" charset="-128"/>
              </a:rPr>
              <a:t>350dpi</a:t>
            </a:r>
            <a:endParaRPr lang="ja-JP" altLang="en-US" sz="3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259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1774103-C575-4325-BD81-264C6803BFB0}"/>
              </a:ext>
            </a:extLst>
          </p:cNvPr>
          <p:cNvSpPr/>
          <p:nvPr/>
        </p:nvSpPr>
        <p:spPr>
          <a:xfrm>
            <a:off x="3747490" y="2977498"/>
            <a:ext cx="990600" cy="2147022"/>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住</a:t>
            </a:r>
          </a:p>
          <a:p>
            <a:pPr algn="ctr">
              <a:defRPr/>
            </a:pPr>
            <a:r>
              <a:rPr lang="ja-JP" altLang="en-US" dirty="0">
                <a:latin typeface="BIZ UDPゴシック" panose="020B0400000000000000" pitchFamily="50" charset="-128"/>
                <a:ea typeface="BIZ UDPゴシック" panose="020B0400000000000000" pitchFamily="50" charset="-128"/>
              </a:rPr>
              <a:t>宅</a:t>
            </a:r>
          </a:p>
          <a:p>
            <a:pPr algn="ctr">
              <a:defRPr/>
            </a:pPr>
            <a:r>
              <a:rPr lang="ja-JP" altLang="en-US" dirty="0">
                <a:latin typeface="BIZ UDPゴシック" panose="020B0400000000000000" pitchFamily="50" charset="-128"/>
                <a:ea typeface="BIZ UDPゴシック" panose="020B0400000000000000" pitchFamily="50" charset="-128"/>
              </a:rPr>
              <a:t>金</a:t>
            </a:r>
          </a:p>
          <a:p>
            <a:pPr algn="ctr">
              <a:defRPr/>
            </a:pPr>
            <a:r>
              <a:rPr lang="ja-JP" altLang="en-US" dirty="0">
                <a:latin typeface="BIZ UDPゴシック" panose="020B0400000000000000" pitchFamily="50" charset="-128"/>
                <a:ea typeface="BIZ UDPゴシック" panose="020B0400000000000000" pitchFamily="50" charset="-128"/>
              </a:rPr>
              <a:t>融</a:t>
            </a:r>
            <a:endParaRPr lang="en-US" altLang="ja-JP" dirty="0">
              <a:latin typeface="BIZ UDPゴシック" panose="020B0400000000000000" pitchFamily="50" charset="-128"/>
              <a:ea typeface="BIZ UDPゴシック" panose="020B0400000000000000" pitchFamily="50" charset="-128"/>
            </a:endParaRPr>
          </a:p>
          <a:p>
            <a:pPr algn="ctr">
              <a:defRPr/>
            </a:pPr>
            <a:r>
              <a:rPr lang="ja-JP" altLang="en-US" dirty="0">
                <a:latin typeface="BIZ UDPゴシック" panose="020B0400000000000000" pitchFamily="50" charset="-128"/>
                <a:ea typeface="BIZ UDPゴシック" panose="020B0400000000000000" pitchFamily="50" charset="-128"/>
              </a:rPr>
              <a:t>機</a:t>
            </a:r>
          </a:p>
          <a:p>
            <a:pPr algn="ctr">
              <a:defRPr/>
            </a:pPr>
            <a:r>
              <a:rPr lang="ja-JP" altLang="en-US" dirty="0">
                <a:latin typeface="BIZ UDPゴシック" panose="020B0400000000000000" pitchFamily="50" charset="-128"/>
                <a:ea typeface="BIZ UDPゴシック" panose="020B0400000000000000" pitchFamily="50" charset="-128"/>
              </a:rPr>
              <a:t>関</a:t>
            </a:r>
          </a:p>
        </p:txBody>
      </p:sp>
      <p:sp>
        <p:nvSpPr>
          <p:cNvPr id="6" name="正方形/長方形 5">
            <a:extLst>
              <a:ext uri="{FF2B5EF4-FFF2-40B4-BE49-F238E27FC236}">
                <a16:creationId xmlns:a16="http://schemas.microsoft.com/office/drawing/2014/main" id="{B02C69D8-C551-4415-A220-567B0FFF7550}"/>
              </a:ext>
            </a:extLst>
          </p:cNvPr>
          <p:cNvSpPr/>
          <p:nvPr/>
        </p:nvSpPr>
        <p:spPr>
          <a:xfrm>
            <a:off x="6445640" y="2980319"/>
            <a:ext cx="931863" cy="2147023"/>
          </a:xfrm>
          <a:prstGeom prst="rect">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latin typeface="BIZ UDPゴシック" panose="020B0400000000000000" pitchFamily="50" charset="-128"/>
              <a:ea typeface="BIZ UDPゴシック" panose="020B0400000000000000" pitchFamily="50" charset="-128"/>
            </a:endParaRPr>
          </a:p>
          <a:p>
            <a:pPr algn="ctr">
              <a:defRPr/>
            </a:pPr>
            <a:r>
              <a:rPr lang="ja-JP" altLang="en-US" dirty="0">
                <a:latin typeface="BIZ UDPゴシック" panose="020B0400000000000000" pitchFamily="50" charset="-128"/>
                <a:ea typeface="BIZ UDPゴシック" panose="020B0400000000000000" pitchFamily="50" charset="-128"/>
              </a:rPr>
              <a:t>投</a:t>
            </a:r>
          </a:p>
          <a:p>
            <a:pPr algn="ctr">
              <a:defRPr/>
            </a:pPr>
            <a:r>
              <a:rPr lang="ja-JP" altLang="en-US" dirty="0">
                <a:latin typeface="BIZ UDPゴシック" panose="020B0400000000000000" pitchFamily="50" charset="-128"/>
                <a:ea typeface="BIZ UDPゴシック" panose="020B0400000000000000" pitchFamily="50" charset="-128"/>
              </a:rPr>
              <a:t>資</a:t>
            </a:r>
          </a:p>
          <a:p>
            <a:pPr algn="ctr">
              <a:defRPr/>
            </a:pPr>
            <a:r>
              <a:rPr lang="ja-JP" altLang="en-US" dirty="0">
                <a:latin typeface="BIZ UDPゴシック" panose="020B0400000000000000" pitchFamily="50" charset="-128"/>
                <a:ea typeface="BIZ UDPゴシック" panose="020B0400000000000000" pitchFamily="50" charset="-128"/>
              </a:rPr>
              <a:t>銀</a:t>
            </a:r>
          </a:p>
          <a:p>
            <a:pPr algn="ctr">
              <a:defRPr/>
            </a:pPr>
            <a:r>
              <a:rPr lang="ja-JP" altLang="en-US" dirty="0">
                <a:latin typeface="BIZ UDPゴシック" panose="020B0400000000000000" pitchFamily="50" charset="-128"/>
                <a:ea typeface="BIZ UDPゴシック" panose="020B0400000000000000" pitchFamily="50" charset="-128"/>
              </a:rPr>
              <a:t>行</a:t>
            </a:r>
            <a:endParaRPr lang="en-US" altLang="ja-JP" dirty="0">
              <a:latin typeface="BIZ UDPゴシック" panose="020B0400000000000000" pitchFamily="50" charset="-128"/>
              <a:ea typeface="BIZ UDPゴシック" panose="020B0400000000000000" pitchFamily="50" charset="-128"/>
            </a:endParaRPr>
          </a:p>
          <a:p>
            <a:pPr algn="ctr">
              <a:defRPr/>
            </a:pPr>
            <a:endParaRPr lang="ja-JP" altLang="en-US" sz="800" b="1" dirty="0"/>
          </a:p>
          <a:p>
            <a:pPr algn="ctr">
              <a:defRPr/>
            </a:pPr>
            <a:endParaRPr lang="ja-JP" altLang="en-US" b="1" dirty="0"/>
          </a:p>
        </p:txBody>
      </p:sp>
      <p:sp>
        <p:nvSpPr>
          <p:cNvPr id="7" name="正方形/長方形 6">
            <a:extLst>
              <a:ext uri="{FF2B5EF4-FFF2-40B4-BE49-F238E27FC236}">
                <a16:creationId xmlns:a16="http://schemas.microsoft.com/office/drawing/2014/main" id="{EED0E06B-BA6A-4BE1-9D2C-3749599EEFB5}"/>
              </a:ext>
            </a:extLst>
          </p:cNvPr>
          <p:cNvSpPr/>
          <p:nvPr/>
        </p:nvSpPr>
        <p:spPr>
          <a:xfrm>
            <a:off x="8994282" y="2975973"/>
            <a:ext cx="854075" cy="209609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投</a:t>
            </a:r>
          </a:p>
          <a:p>
            <a:pPr algn="ctr">
              <a:defRPr/>
            </a:pPr>
            <a:r>
              <a:rPr lang="ja-JP" altLang="en-US" dirty="0">
                <a:latin typeface="BIZ UDPゴシック" panose="020B0400000000000000" pitchFamily="50" charset="-128"/>
                <a:ea typeface="BIZ UDPゴシック" panose="020B0400000000000000" pitchFamily="50" charset="-128"/>
              </a:rPr>
              <a:t>資</a:t>
            </a:r>
          </a:p>
          <a:p>
            <a:pPr algn="ctr">
              <a:defRPr/>
            </a:pPr>
            <a:r>
              <a:rPr lang="ja-JP" altLang="en-US" dirty="0">
                <a:latin typeface="BIZ UDPゴシック" panose="020B0400000000000000" pitchFamily="50" charset="-128"/>
                <a:ea typeface="BIZ UDPゴシック" panose="020B0400000000000000" pitchFamily="50" charset="-128"/>
              </a:rPr>
              <a:t>家</a:t>
            </a:r>
          </a:p>
        </p:txBody>
      </p:sp>
      <p:sp>
        <p:nvSpPr>
          <p:cNvPr id="8" name="右矢印 7">
            <a:extLst>
              <a:ext uri="{FF2B5EF4-FFF2-40B4-BE49-F238E27FC236}">
                <a16:creationId xmlns:a16="http://schemas.microsoft.com/office/drawing/2014/main" id="{312BF093-7DAD-4A3C-AAAE-20539CB4A2E8}"/>
              </a:ext>
            </a:extLst>
          </p:cNvPr>
          <p:cNvSpPr/>
          <p:nvPr/>
        </p:nvSpPr>
        <p:spPr>
          <a:xfrm>
            <a:off x="2115837" y="3742042"/>
            <a:ext cx="1617662" cy="254000"/>
          </a:xfrm>
          <a:prstGeom prst="rightArrow">
            <a:avLst/>
          </a:prstGeom>
          <a:solidFill>
            <a:schemeClr val="tx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23" name="正方形/長方形 22">
            <a:extLst>
              <a:ext uri="{FF2B5EF4-FFF2-40B4-BE49-F238E27FC236}">
                <a16:creationId xmlns:a16="http://schemas.microsoft.com/office/drawing/2014/main" id="{E24502E0-E0C4-4A70-945F-06B1F06E1DB2}"/>
              </a:ext>
            </a:extLst>
          </p:cNvPr>
          <p:cNvSpPr/>
          <p:nvPr/>
        </p:nvSpPr>
        <p:spPr>
          <a:xfrm>
            <a:off x="2203009" y="3326894"/>
            <a:ext cx="1395886" cy="34607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書類等</a:t>
            </a:r>
          </a:p>
        </p:txBody>
      </p:sp>
      <p:sp>
        <p:nvSpPr>
          <p:cNvPr id="24" name="正方形/長方形 23">
            <a:extLst>
              <a:ext uri="{FF2B5EF4-FFF2-40B4-BE49-F238E27FC236}">
                <a16:creationId xmlns:a16="http://schemas.microsoft.com/office/drawing/2014/main" id="{BFAE33F5-813A-4DB6-8604-7F8FBE36513D}"/>
              </a:ext>
            </a:extLst>
          </p:cNvPr>
          <p:cNvSpPr/>
          <p:nvPr/>
        </p:nvSpPr>
        <p:spPr>
          <a:xfrm>
            <a:off x="4966453" y="3242756"/>
            <a:ext cx="1231900" cy="430213"/>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住宅ローン債権の売却</a:t>
            </a:r>
          </a:p>
        </p:txBody>
      </p:sp>
      <p:sp>
        <p:nvSpPr>
          <p:cNvPr id="25" name="正方形/長方形 24">
            <a:extLst>
              <a:ext uri="{FF2B5EF4-FFF2-40B4-BE49-F238E27FC236}">
                <a16:creationId xmlns:a16="http://schemas.microsoft.com/office/drawing/2014/main" id="{FD36B72E-1453-4B0E-9292-FC8ECD5CF5F9}"/>
              </a:ext>
            </a:extLst>
          </p:cNvPr>
          <p:cNvSpPr/>
          <p:nvPr/>
        </p:nvSpPr>
        <p:spPr>
          <a:xfrm>
            <a:off x="7547716" y="3260328"/>
            <a:ext cx="127635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証券化商品の売却</a:t>
            </a:r>
          </a:p>
        </p:txBody>
      </p:sp>
      <p:sp>
        <p:nvSpPr>
          <p:cNvPr id="26" name="正方形/長方形 25">
            <a:extLst>
              <a:ext uri="{FF2B5EF4-FFF2-40B4-BE49-F238E27FC236}">
                <a16:creationId xmlns:a16="http://schemas.microsoft.com/office/drawing/2014/main" id="{83826A82-E199-4AF6-8483-1E859F219981}"/>
              </a:ext>
            </a:extLst>
          </p:cNvPr>
          <p:cNvSpPr/>
          <p:nvPr/>
        </p:nvSpPr>
        <p:spPr>
          <a:xfrm>
            <a:off x="2550045" y="4402100"/>
            <a:ext cx="892175" cy="39211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マネー</a:t>
            </a:r>
          </a:p>
        </p:txBody>
      </p:sp>
      <p:sp>
        <p:nvSpPr>
          <p:cNvPr id="27" name="正方形/長方形 26">
            <a:extLst>
              <a:ext uri="{FF2B5EF4-FFF2-40B4-BE49-F238E27FC236}">
                <a16:creationId xmlns:a16="http://schemas.microsoft.com/office/drawing/2014/main" id="{5AAD7F07-15B0-48ED-8EB0-8E3E24B5DB28}"/>
              </a:ext>
            </a:extLst>
          </p:cNvPr>
          <p:cNvSpPr/>
          <p:nvPr/>
        </p:nvSpPr>
        <p:spPr>
          <a:xfrm>
            <a:off x="5154533" y="4410869"/>
            <a:ext cx="985837" cy="388938"/>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マネー</a:t>
            </a:r>
          </a:p>
        </p:txBody>
      </p:sp>
      <p:sp>
        <p:nvSpPr>
          <p:cNvPr id="28" name="正方形/長方形 27">
            <a:extLst>
              <a:ext uri="{FF2B5EF4-FFF2-40B4-BE49-F238E27FC236}">
                <a16:creationId xmlns:a16="http://schemas.microsoft.com/office/drawing/2014/main" id="{1C2BFBE9-058C-4469-8747-EC823AE5DB10}"/>
              </a:ext>
            </a:extLst>
          </p:cNvPr>
          <p:cNvSpPr/>
          <p:nvPr/>
        </p:nvSpPr>
        <p:spPr>
          <a:xfrm>
            <a:off x="7774734" y="4434836"/>
            <a:ext cx="914400" cy="39052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マネー</a:t>
            </a:r>
          </a:p>
        </p:txBody>
      </p:sp>
      <p:sp>
        <p:nvSpPr>
          <p:cNvPr id="31" name="正方形/長方形 30">
            <a:extLst>
              <a:ext uri="{FF2B5EF4-FFF2-40B4-BE49-F238E27FC236}">
                <a16:creationId xmlns:a16="http://schemas.microsoft.com/office/drawing/2014/main" id="{566A0C0D-DADB-45A4-AE2E-94C82408F649}"/>
              </a:ext>
            </a:extLst>
          </p:cNvPr>
          <p:cNvSpPr/>
          <p:nvPr/>
        </p:nvSpPr>
        <p:spPr>
          <a:xfrm>
            <a:off x="9948901" y="3374438"/>
            <a:ext cx="1813757" cy="112077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dirty="0">
                <a:latin typeface="BIZ UDPゴシック" panose="020B0400000000000000" pitchFamily="50" charset="-128"/>
                <a:ea typeface="BIZ UDPゴシック" panose="020B0400000000000000" pitchFamily="50" charset="-128"/>
              </a:rPr>
              <a:t>内外</a:t>
            </a:r>
          </a:p>
          <a:p>
            <a:pPr>
              <a:defRPr/>
            </a:pPr>
            <a:r>
              <a:rPr lang="ja-JP" altLang="en-US" sz="1600" dirty="0">
                <a:latin typeface="BIZ UDPゴシック" panose="020B0400000000000000" pitchFamily="50" charset="-128"/>
                <a:ea typeface="BIZ UDPゴシック" panose="020B0400000000000000" pitchFamily="50" charset="-128"/>
              </a:rPr>
              <a:t> 金融機関</a:t>
            </a:r>
          </a:p>
          <a:p>
            <a:pPr>
              <a:defRPr/>
            </a:pPr>
            <a:r>
              <a:rPr lang="ja-JP" altLang="en-US" sz="1600" dirty="0">
                <a:latin typeface="BIZ UDPゴシック" panose="020B0400000000000000" pitchFamily="50" charset="-128"/>
                <a:ea typeface="BIZ UDPゴシック" panose="020B0400000000000000" pitchFamily="50" charset="-128"/>
              </a:rPr>
              <a:t> 機関投資家</a:t>
            </a:r>
          </a:p>
          <a:p>
            <a:pPr>
              <a:defRPr/>
            </a:pPr>
            <a:r>
              <a:rPr lang="ja-JP" altLang="en-US" sz="1600" dirty="0">
                <a:latin typeface="BIZ UDPゴシック" panose="020B0400000000000000" pitchFamily="50" charset="-128"/>
                <a:ea typeface="BIZ UDPゴシック" panose="020B0400000000000000" pitchFamily="50" charset="-128"/>
              </a:rPr>
              <a:t> ヘッジファンド</a:t>
            </a:r>
          </a:p>
          <a:p>
            <a:pPr>
              <a:defRPr/>
            </a:pPr>
            <a:r>
              <a:rPr lang="ja-JP" altLang="en-US" sz="1600" dirty="0">
                <a:latin typeface="BIZ UDPゴシック" panose="020B0400000000000000" pitchFamily="50" charset="-128"/>
                <a:ea typeface="BIZ UDPゴシック" panose="020B0400000000000000" pitchFamily="50" charset="-128"/>
              </a:rPr>
              <a:t> その他</a:t>
            </a:r>
          </a:p>
        </p:txBody>
      </p:sp>
      <p:sp>
        <p:nvSpPr>
          <p:cNvPr id="3" name="左中かっこ 2">
            <a:extLst>
              <a:ext uri="{FF2B5EF4-FFF2-40B4-BE49-F238E27FC236}">
                <a16:creationId xmlns:a16="http://schemas.microsoft.com/office/drawing/2014/main" id="{0D364806-FD39-492C-935A-721AC7B5F433}"/>
              </a:ext>
            </a:extLst>
          </p:cNvPr>
          <p:cNvSpPr/>
          <p:nvPr/>
        </p:nvSpPr>
        <p:spPr>
          <a:xfrm rot="16200000">
            <a:off x="2751631" y="3980704"/>
            <a:ext cx="346074" cy="2771852"/>
          </a:xfrm>
          <a:prstGeom prst="leftBrace">
            <a:avLst>
              <a:gd name="adj1" fmla="val 8333"/>
              <a:gd name="adj2" fmla="val 50334"/>
            </a:avLst>
          </a:prstGeom>
          <a:ln w="1905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b="1" dirty="0"/>
          </a:p>
        </p:txBody>
      </p:sp>
      <p:sp>
        <p:nvSpPr>
          <p:cNvPr id="11" name="右中かっこ 10">
            <a:extLst>
              <a:ext uri="{FF2B5EF4-FFF2-40B4-BE49-F238E27FC236}">
                <a16:creationId xmlns:a16="http://schemas.microsoft.com/office/drawing/2014/main" id="{1DCC0881-4172-4596-9C33-ED0E49EF29A5}"/>
              </a:ext>
            </a:extLst>
          </p:cNvPr>
          <p:cNvSpPr/>
          <p:nvPr/>
        </p:nvSpPr>
        <p:spPr>
          <a:xfrm rot="5400000">
            <a:off x="8005523" y="4127338"/>
            <a:ext cx="360737" cy="2489201"/>
          </a:xfrm>
          <a:prstGeom prst="rightBrace">
            <a:avLst>
              <a:gd name="adj1" fmla="val 8333"/>
              <a:gd name="adj2" fmla="val 48201"/>
            </a:avLst>
          </a:prstGeom>
          <a:ln w="1905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3" name="正方形/長方形 12">
            <a:extLst>
              <a:ext uri="{FF2B5EF4-FFF2-40B4-BE49-F238E27FC236}">
                <a16:creationId xmlns:a16="http://schemas.microsoft.com/office/drawing/2014/main" id="{C735D243-B943-4E4C-A964-0CE1F37044E3}"/>
              </a:ext>
            </a:extLst>
          </p:cNvPr>
          <p:cNvSpPr/>
          <p:nvPr/>
        </p:nvSpPr>
        <p:spPr>
          <a:xfrm>
            <a:off x="1988069" y="5525413"/>
            <a:ext cx="2016125" cy="346075"/>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貸出市場</a:t>
            </a:r>
          </a:p>
        </p:txBody>
      </p:sp>
      <p:sp>
        <p:nvSpPr>
          <p:cNvPr id="15" name="正方形/長方形 14">
            <a:extLst>
              <a:ext uri="{FF2B5EF4-FFF2-40B4-BE49-F238E27FC236}">
                <a16:creationId xmlns:a16="http://schemas.microsoft.com/office/drawing/2014/main" id="{7C3A7D27-6542-4EB3-80FE-CE7D66D85F64}"/>
              </a:ext>
            </a:extLst>
          </p:cNvPr>
          <p:cNvSpPr/>
          <p:nvPr/>
        </p:nvSpPr>
        <p:spPr>
          <a:xfrm>
            <a:off x="7362163" y="5474051"/>
            <a:ext cx="1858962" cy="4016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証券市場</a:t>
            </a:r>
          </a:p>
        </p:txBody>
      </p:sp>
      <p:sp>
        <p:nvSpPr>
          <p:cNvPr id="17" name="正方形/長方形 16">
            <a:extLst>
              <a:ext uri="{FF2B5EF4-FFF2-40B4-BE49-F238E27FC236}">
                <a16:creationId xmlns:a16="http://schemas.microsoft.com/office/drawing/2014/main" id="{B9B385F7-BE71-4699-A5D8-98A55DFF4513}"/>
              </a:ext>
            </a:extLst>
          </p:cNvPr>
          <p:cNvSpPr/>
          <p:nvPr/>
        </p:nvSpPr>
        <p:spPr>
          <a:xfrm>
            <a:off x="8873369" y="1236113"/>
            <a:ext cx="1025525" cy="360362"/>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保険会社</a:t>
            </a:r>
          </a:p>
        </p:txBody>
      </p:sp>
      <p:sp>
        <p:nvSpPr>
          <p:cNvPr id="18" name="正方形/長方形 17">
            <a:extLst>
              <a:ext uri="{FF2B5EF4-FFF2-40B4-BE49-F238E27FC236}">
                <a16:creationId xmlns:a16="http://schemas.microsoft.com/office/drawing/2014/main" id="{60D42FE1-3F03-4D76-B71F-EC2D93F3F4D2}"/>
              </a:ext>
            </a:extLst>
          </p:cNvPr>
          <p:cNvSpPr/>
          <p:nvPr/>
        </p:nvSpPr>
        <p:spPr>
          <a:xfrm>
            <a:off x="6318250" y="1260867"/>
            <a:ext cx="1098550" cy="361950"/>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格付会社</a:t>
            </a:r>
          </a:p>
        </p:txBody>
      </p:sp>
      <p:sp>
        <p:nvSpPr>
          <p:cNvPr id="19" name="下矢印 18">
            <a:extLst>
              <a:ext uri="{FF2B5EF4-FFF2-40B4-BE49-F238E27FC236}">
                <a16:creationId xmlns:a16="http://schemas.microsoft.com/office/drawing/2014/main" id="{55C249D6-3660-44F5-A31A-623251AD7710}"/>
              </a:ext>
            </a:extLst>
          </p:cNvPr>
          <p:cNvSpPr/>
          <p:nvPr/>
        </p:nvSpPr>
        <p:spPr>
          <a:xfrm>
            <a:off x="6798469" y="1641640"/>
            <a:ext cx="195262" cy="751897"/>
          </a:xfrm>
          <a:prstGeom prst="downArrow">
            <a:avLst/>
          </a:prstGeom>
          <a:noFill/>
          <a:ln w="19050"/>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0" name="下矢印 19">
            <a:extLst>
              <a:ext uri="{FF2B5EF4-FFF2-40B4-BE49-F238E27FC236}">
                <a16:creationId xmlns:a16="http://schemas.microsoft.com/office/drawing/2014/main" id="{244958CA-D30C-4542-B282-D37E822A47D3}"/>
              </a:ext>
            </a:extLst>
          </p:cNvPr>
          <p:cNvSpPr/>
          <p:nvPr/>
        </p:nvSpPr>
        <p:spPr>
          <a:xfrm>
            <a:off x="9288500" y="1596475"/>
            <a:ext cx="195262" cy="1212850"/>
          </a:xfrm>
          <a:prstGeom prst="downArrow">
            <a:avLst/>
          </a:prstGeom>
          <a:noFill/>
          <a:ln w="19050"/>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1" name="正方形/長方形 20">
            <a:extLst>
              <a:ext uri="{FF2B5EF4-FFF2-40B4-BE49-F238E27FC236}">
                <a16:creationId xmlns:a16="http://schemas.microsoft.com/office/drawing/2014/main" id="{ECCF19FD-5C57-4766-BCE7-C220526DE1AD}"/>
              </a:ext>
            </a:extLst>
          </p:cNvPr>
          <p:cNvSpPr/>
          <p:nvPr/>
        </p:nvSpPr>
        <p:spPr>
          <a:xfrm>
            <a:off x="6919118" y="1746366"/>
            <a:ext cx="903287" cy="3492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格付け</a:t>
            </a:r>
          </a:p>
        </p:txBody>
      </p:sp>
      <p:sp>
        <p:nvSpPr>
          <p:cNvPr id="22" name="正方形/長方形 21">
            <a:extLst>
              <a:ext uri="{FF2B5EF4-FFF2-40B4-BE49-F238E27FC236}">
                <a16:creationId xmlns:a16="http://schemas.microsoft.com/office/drawing/2014/main" id="{88907B7E-9946-4168-B056-26FF3C8159C6}"/>
              </a:ext>
            </a:extLst>
          </p:cNvPr>
          <p:cNvSpPr/>
          <p:nvPr/>
        </p:nvSpPr>
        <p:spPr>
          <a:xfrm>
            <a:off x="9431793" y="1767475"/>
            <a:ext cx="1423987" cy="59531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元利払い保証</a:t>
            </a:r>
          </a:p>
          <a:p>
            <a:pPr algn="ctr">
              <a:defRPr/>
            </a:pP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CDS</a:t>
            </a:r>
            <a:r>
              <a:rPr lang="ja-JP" altLang="en-US" sz="1600" dirty="0">
                <a:latin typeface="BIZ UDPゴシック" panose="020B0400000000000000" pitchFamily="50" charset="-128"/>
                <a:ea typeface="BIZ UDPゴシック" panose="020B0400000000000000" pitchFamily="50" charset="-128"/>
              </a:rPr>
              <a:t>）</a:t>
            </a:r>
          </a:p>
        </p:txBody>
      </p:sp>
      <p:sp>
        <p:nvSpPr>
          <p:cNvPr id="10266" name="タイトル 1">
            <a:extLst>
              <a:ext uri="{FF2B5EF4-FFF2-40B4-BE49-F238E27FC236}">
                <a16:creationId xmlns:a16="http://schemas.microsoft.com/office/drawing/2014/main" id="{FB8985A2-6552-44CE-A635-1489E0857F89}"/>
              </a:ext>
            </a:extLst>
          </p:cNvPr>
          <p:cNvSpPr>
            <a:spLocks noGrp="1" noChangeArrowheads="1"/>
          </p:cNvSpPr>
          <p:nvPr>
            <p:ph type="title"/>
          </p:nvPr>
        </p:nvSpPr>
        <p:spPr>
          <a:xfrm>
            <a:off x="2462213" y="399649"/>
            <a:ext cx="6795825" cy="515937"/>
          </a:xfrm>
        </p:spPr>
        <p:txBody>
          <a:bodyPr>
            <a:normAutofit fontScale="90000"/>
          </a:bodyPr>
          <a:lstStyle/>
          <a:p>
            <a:r>
              <a:rPr lang="ja-JP" altLang="en-US" sz="2400" dirty="0">
                <a:solidFill>
                  <a:srgbClr val="000000"/>
                </a:solidFill>
              </a:rPr>
              <a:t>　　</a:t>
            </a:r>
            <a:r>
              <a:rPr lang="ja-JP" altLang="en-US" sz="3100" dirty="0">
                <a:solidFill>
                  <a:srgbClr val="000000"/>
                </a:solidFill>
                <a:latin typeface="BIZ UDPゴシック" panose="020B0400000000000000" pitchFamily="50" charset="-128"/>
                <a:ea typeface="BIZ UDPゴシック" panose="020B0400000000000000" pitchFamily="50" charset="-128"/>
              </a:rPr>
              <a:t>図１　米国の</a:t>
            </a:r>
            <a:r>
              <a:rPr lang="ja-JP" altLang="en-US" sz="3100" dirty="0">
                <a:latin typeface="BIZ UDPゴシック" panose="020B0400000000000000" pitchFamily="50" charset="-128"/>
                <a:ea typeface="BIZ UDPゴシック" panose="020B0400000000000000" pitchFamily="50" charset="-128"/>
              </a:rPr>
              <a:t>住宅金融市場</a:t>
            </a:r>
            <a:r>
              <a:rPr lang="en-US" altLang="ja-JP" sz="3100" dirty="0">
                <a:latin typeface="BIZ UDPゴシック" panose="020B0400000000000000" pitchFamily="50" charset="-128"/>
                <a:ea typeface="BIZ UDPゴシック" panose="020B0400000000000000" pitchFamily="50" charset="-128"/>
              </a:rPr>
              <a:t>(</a:t>
            </a:r>
            <a:r>
              <a:rPr lang="ja-JP" altLang="en-US" sz="3100" dirty="0">
                <a:latin typeface="BIZ UDPゴシック" panose="020B0400000000000000" pitchFamily="50" charset="-128"/>
                <a:ea typeface="BIZ UDPゴシック" panose="020B0400000000000000" pitchFamily="50" charset="-128"/>
              </a:rPr>
              <a:t>概念図</a:t>
            </a:r>
            <a:r>
              <a:rPr lang="en-US" altLang="ja-JP" sz="3100" dirty="0">
                <a:latin typeface="BIZ UDPゴシック" panose="020B0400000000000000" pitchFamily="50" charset="-128"/>
                <a:ea typeface="BIZ UDPゴシック" panose="020B0400000000000000" pitchFamily="50" charset="-128"/>
              </a:rPr>
              <a:t>)</a:t>
            </a:r>
            <a:endParaRPr lang="ja-JP" altLang="en-US" sz="3100" dirty="0">
              <a:latin typeface="BIZ UDPゴシック" panose="020B0400000000000000" pitchFamily="50" charset="-128"/>
              <a:ea typeface="BIZ UDPゴシック" panose="020B0400000000000000" pitchFamily="50" charset="-128"/>
            </a:endParaRPr>
          </a:p>
        </p:txBody>
      </p:sp>
      <p:sp>
        <p:nvSpPr>
          <p:cNvPr id="35" name="右矢印 7">
            <a:extLst>
              <a:ext uri="{FF2B5EF4-FFF2-40B4-BE49-F238E27FC236}">
                <a16:creationId xmlns:a16="http://schemas.microsoft.com/office/drawing/2014/main" id="{E128B40A-ECDE-4539-B273-A0B62FCD705C}"/>
              </a:ext>
            </a:extLst>
          </p:cNvPr>
          <p:cNvSpPr/>
          <p:nvPr/>
        </p:nvSpPr>
        <p:spPr>
          <a:xfrm>
            <a:off x="4813099" y="3744912"/>
            <a:ext cx="1617662" cy="254000"/>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36" name="右矢印 7">
            <a:extLst>
              <a:ext uri="{FF2B5EF4-FFF2-40B4-BE49-F238E27FC236}">
                <a16:creationId xmlns:a16="http://schemas.microsoft.com/office/drawing/2014/main" id="{CAA71E54-E4B3-40BD-B000-776A1FD477EE}"/>
              </a:ext>
            </a:extLst>
          </p:cNvPr>
          <p:cNvSpPr/>
          <p:nvPr/>
        </p:nvSpPr>
        <p:spPr>
          <a:xfrm>
            <a:off x="7485809" y="3749392"/>
            <a:ext cx="1492250" cy="260350"/>
          </a:xfrm>
          <a:prstGeom prst="rightArrow">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10" name="正方形/長方形 9">
            <a:extLst>
              <a:ext uri="{FF2B5EF4-FFF2-40B4-BE49-F238E27FC236}">
                <a16:creationId xmlns:a16="http://schemas.microsoft.com/office/drawing/2014/main" id="{0CF92426-F455-43F1-B402-E3E06FF66E3F}"/>
              </a:ext>
            </a:extLst>
          </p:cNvPr>
          <p:cNvSpPr/>
          <p:nvPr/>
        </p:nvSpPr>
        <p:spPr>
          <a:xfrm>
            <a:off x="6180950" y="2393995"/>
            <a:ext cx="1447800" cy="549275"/>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r>
              <a:rPr lang="ja-JP" altLang="en-US" sz="1600" dirty="0">
                <a:latin typeface="BIZ UDPゴシック" panose="020B0400000000000000" pitchFamily="50" charset="-128"/>
                <a:ea typeface="BIZ UDPゴシック" panose="020B0400000000000000" pitchFamily="50" charset="-128"/>
              </a:rPr>
              <a:t>証券化商品の組成</a:t>
            </a:r>
          </a:p>
        </p:txBody>
      </p:sp>
      <p:sp>
        <p:nvSpPr>
          <p:cNvPr id="32" name="正方形/長方形 31">
            <a:extLst>
              <a:ext uri="{FF2B5EF4-FFF2-40B4-BE49-F238E27FC236}">
                <a16:creationId xmlns:a16="http://schemas.microsoft.com/office/drawing/2014/main" id="{F7185F11-FCA4-493D-838C-C9846DB83C6B}"/>
              </a:ext>
            </a:extLst>
          </p:cNvPr>
          <p:cNvSpPr/>
          <p:nvPr/>
        </p:nvSpPr>
        <p:spPr>
          <a:xfrm>
            <a:off x="1070770" y="2943120"/>
            <a:ext cx="962025" cy="2181400"/>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latin typeface="BIZ UDPゴシック" panose="020B0400000000000000" pitchFamily="50" charset="-128"/>
                <a:ea typeface="BIZ UDPゴシック" panose="020B0400000000000000" pitchFamily="50" charset="-128"/>
              </a:rPr>
              <a:t>借</a:t>
            </a:r>
          </a:p>
          <a:p>
            <a:pPr algn="ctr">
              <a:defRPr/>
            </a:pPr>
            <a:r>
              <a:rPr lang="ja-JP" altLang="en-US" dirty="0">
                <a:latin typeface="BIZ UDPゴシック" panose="020B0400000000000000" pitchFamily="50" charset="-128"/>
                <a:ea typeface="BIZ UDPゴシック" panose="020B0400000000000000" pitchFamily="50" charset="-128"/>
              </a:rPr>
              <a:t>り</a:t>
            </a:r>
          </a:p>
          <a:p>
            <a:pPr algn="ctr">
              <a:defRPr/>
            </a:pPr>
            <a:r>
              <a:rPr lang="ja-JP" altLang="en-US" dirty="0">
                <a:latin typeface="BIZ UDPゴシック" panose="020B0400000000000000" pitchFamily="50" charset="-128"/>
                <a:ea typeface="BIZ UDPゴシック" panose="020B0400000000000000" pitchFamily="50" charset="-128"/>
              </a:rPr>
              <a:t>手</a:t>
            </a:r>
          </a:p>
          <a:p>
            <a:pPr algn="ctr">
              <a:defRPr/>
            </a:pPr>
            <a:endParaRPr lang="ja-JP" altLang="en-US" sz="1600" dirty="0">
              <a:latin typeface="+mn-ea"/>
            </a:endParaRPr>
          </a:p>
        </p:txBody>
      </p:sp>
      <p:sp>
        <p:nvSpPr>
          <p:cNvPr id="2" name="矢印: 左 1">
            <a:extLst>
              <a:ext uri="{FF2B5EF4-FFF2-40B4-BE49-F238E27FC236}">
                <a16:creationId xmlns:a16="http://schemas.microsoft.com/office/drawing/2014/main" id="{3A84B537-80E1-4723-8D0A-F106450C2715}"/>
              </a:ext>
            </a:extLst>
          </p:cNvPr>
          <p:cNvSpPr/>
          <p:nvPr/>
        </p:nvSpPr>
        <p:spPr>
          <a:xfrm>
            <a:off x="2115837" y="4243526"/>
            <a:ext cx="1556644" cy="25168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 name="矢印: 左 8">
            <a:extLst>
              <a:ext uri="{FF2B5EF4-FFF2-40B4-BE49-F238E27FC236}">
                <a16:creationId xmlns:a16="http://schemas.microsoft.com/office/drawing/2014/main" id="{46D8B08F-8764-4736-8BA5-4AE8F68AD69A}"/>
              </a:ext>
            </a:extLst>
          </p:cNvPr>
          <p:cNvSpPr/>
          <p:nvPr/>
        </p:nvSpPr>
        <p:spPr>
          <a:xfrm>
            <a:off x="4813099" y="4241213"/>
            <a:ext cx="1541770" cy="2540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矢印: 左 28">
            <a:extLst>
              <a:ext uri="{FF2B5EF4-FFF2-40B4-BE49-F238E27FC236}">
                <a16:creationId xmlns:a16="http://schemas.microsoft.com/office/drawing/2014/main" id="{748A05E2-BC37-4FB6-9AC4-39DB6F7D46D1}"/>
              </a:ext>
            </a:extLst>
          </p:cNvPr>
          <p:cNvSpPr/>
          <p:nvPr/>
        </p:nvSpPr>
        <p:spPr>
          <a:xfrm flipV="1">
            <a:off x="7425569" y="4241212"/>
            <a:ext cx="1492250" cy="25399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3067DE8-9F60-4860-B75E-7ADCECB9D78C}"/>
              </a:ext>
            </a:extLst>
          </p:cNvPr>
          <p:cNvSpPr txBox="1"/>
          <p:nvPr/>
        </p:nvSpPr>
        <p:spPr>
          <a:xfrm>
            <a:off x="1070770" y="6168182"/>
            <a:ext cx="6094520" cy="307777"/>
          </a:xfrm>
          <a:prstGeom prst="rect">
            <a:avLst/>
          </a:prstGeom>
          <a:noFill/>
        </p:spPr>
        <p:txBody>
          <a:bodyPr wrap="square">
            <a:spAutoFit/>
          </a:bodyPr>
          <a:lstStyle/>
          <a:p>
            <a:r>
              <a:rPr lang="en-US" altLang="ja-JP" sz="1400" dirty="0">
                <a:latin typeface="Century" panose="02040604050505020304" pitchFamily="18" charset="0"/>
                <a:ea typeface="BIZ UDPゴシック" panose="020B0400000000000000" pitchFamily="50" charset="-128"/>
              </a:rPr>
              <a:t>CDS</a:t>
            </a:r>
            <a:r>
              <a:rPr lang="ja-JP" altLang="en-US" sz="1400" dirty="0">
                <a:latin typeface="Century" panose="02040604050505020304" pitchFamily="18" charset="0"/>
                <a:ea typeface="BIZ UDPゴシック" panose="020B0400000000000000" pitchFamily="50" charset="-128"/>
              </a:rPr>
              <a:t>は</a:t>
            </a:r>
            <a:r>
              <a:rPr lang="en-US" altLang="ja-JP" sz="1400" dirty="0">
                <a:latin typeface="Century" panose="02040604050505020304" pitchFamily="18" charset="0"/>
                <a:ea typeface="BIZ UDPゴシック" panose="020B0400000000000000" pitchFamily="50" charset="-128"/>
              </a:rPr>
              <a:t>Credit Default Swap</a:t>
            </a:r>
            <a:r>
              <a:rPr lang="ja-JP" altLang="en-US" sz="1400" dirty="0">
                <a:latin typeface="Century" panose="02040604050505020304" pitchFamily="18" charset="0"/>
                <a:ea typeface="BIZ UDPゴシック" panose="020B0400000000000000" pitchFamily="50" charset="-128"/>
              </a:rPr>
              <a:t>の略。</a:t>
            </a:r>
            <a:endParaRPr lang="ja-JP" altLang="en-US" sz="1400" dirty="0">
              <a:latin typeface="Century" panose="02040604050505020304" pitchFamily="18" charset="0"/>
            </a:endParaRPr>
          </a:p>
        </p:txBody>
      </p:sp>
    </p:spTree>
    <p:extLst>
      <p:ext uri="{BB962C8B-B14F-4D97-AF65-F5344CB8AC3E}">
        <p14:creationId xmlns:p14="http://schemas.microsoft.com/office/powerpoint/2010/main" val="203514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40F9F1-DD85-4885-B987-304EA64CE499}"/>
              </a:ext>
            </a:extLst>
          </p:cNvPr>
          <p:cNvSpPr>
            <a:spLocks noGrp="1"/>
          </p:cNvSpPr>
          <p:nvPr>
            <p:ph type="title"/>
          </p:nvPr>
        </p:nvSpPr>
        <p:spPr>
          <a:xfrm>
            <a:off x="1127464" y="310719"/>
            <a:ext cx="10226336" cy="435006"/>
          </a:xfrm>
        </p:spPr>
        <p:txBody>
          <a:bodyPr>
            <a:normAutofit fontScale="90000"/>
          </a:bodyPr>
          <a:lstStyle/>
          <a:p>
            <a:r>
              <a:rPr kumimoji="1" lang="ja-JP" altLang="en-US" dirty="0"/>
              <a:t>　　</a:t>
            </a:r>
            <a:r>
              <a:rPr kumimoji="1" lang="ja-JP" altLang="en-US" sz="3100" dirty="0">
                <a:latin typeface="HGSｺﾞｼｯｸM" panose="020B0600000000000000" pitchFamily="50" charset="-128"/>
                <a:ea typeface="HGSｺﾞｼｯｸM" panose="020B0600000000000000" pitchFamily="50" charset="-128"/>
              </a:rPr>
              <a:t>　　　　　　</a:t>
            </a:r>
            <a:r>
              <a:rPr kumimoji="1" lang="ja-JP" altLang="en-US" sz="3100" dirty="0">
                <a:latin typeface="BIZ UDPゴシック" panose="020B0400000000000000" pitchFamily="50" charset="-128"/>
                <a:ea typeface="BIZ UDPゴシック" panose="020B0400000000000000" pitchFamily="50" charset="-128"/>
              </a:rPr>
              <a:t>表１　証券化商品の例</a:t>
            </a:r>
          </a:p>
        </p:txBody>
      </p:sp>
      <p:graphicFrame>
        <p:nvGraphicFramePr>
          <p:cNvPr id="4" name="表 4">
            <a:extLst>
              <a:ext uri="{FF2B5EF4-FFF2-40B4-BE49-F238E27FC236}">
                <a16:creationId xmlns:a16="http://schemas.microsoft.com/office/drawing/2014/main" id="{3935C66A-7588-4A94-9284-21DBE8AD5239}"/>
              </a:ext>
            </a:extLst>
          </p:cNvPr>
          <p:cNvGraphicFramePr>
            <a:graphicFrameLocks noGrp="1"/>
          </p:cNvGraphicFramePr>
          <p:nvPr>
            <p:extLst>
              <p:ext uri="{D42A27DB-BD31-4B8C-83A1-F6EECF244321}">
                <p14:modId xmlns:p14="http://schemas.microsoft.com/office/powerpoint/2010/main" val="3966974009"/>
              </p:ext>
            </p:extLst>
          </p:nvPr>
        </p:nvGraphicFramePr>
        <p:xfrm>
          <a:off x="1482571" y="889985"/>
          <a:ext cx="9072979" cy="4663440"/>
        </p:xfrm>
        <a:graphic>
          <a:graphicData uri="http://schemas.openxmlformats.org/drawingml/2006/table">
            <a:tbl>
              <a:tblPr firstRow="1" bandRow="1">
                <a:tableStyleId>{5C22544A-7EE6-4342-B048-85BDC9FD1C3A}</a:tableStyleId>
              </a:tblPr>
              <a:tblGrid>
                <a:gridCol w="1576665">
                  <a:extLst>
                    <a:ext uri="{9D8B030D-6E8A-4147-A177-3AD203B41FA5}">
                      <a16:colId xmlns:a16="http://schemas.microsoft.com/office/drawing/2014/main" val="349723272"/>
                    </a:ext>
                  </a:extLst>
                </a:gridCol>
                <a:gridCol w="1739674">
                  <a:extLst>
                    <a:ext uri="{9D8B030D-6E8A-4147-A177-3AD203B41FA5}">
                      <a16:colId xmlns:a16="http://schemas.microsoft.com/office/drawing/2014/main" val="570629669"/>
                    </a:ext>
                  </a:extLst>
                </a:gridCol>
                <a:gridCol w="2031531">
                  <a:extLst>
                    <a:ext uri="{9D8B030D-6E8A-4147-A177-3AD203B41FA5}">
                      <a16:colId xmlns:a16="http://schemas.microsoft.com/office/drawing/2014/main" val="2649500200"/>
                    </a:ext>
                  </a:extLst>
                </a:gridCol>
                <a:gridCol w="1806229">
                  <a:extLst>
                    <a:ext uri="{9D8B030D-6E8A-4147-A177-3AD203B41FA5}">
                      <a16:colId xmlns:a16="http://schemas.microsoft.com/office/drawing/2014/main" val="1341737570"/>
                    </a:ext>
                  </a:extLst>
                </a:gridCol>
                <a:gridCol w="1918880">
                  <a:extLst>
                    <a:ext uri="{9D8B030D-6E8A-4147-A177-3AD203B41FA5}">
                      <a16:colId xmlns:a16="http://schemas.microsoft.com/office/drawing/2014/main" val="2641807332"/>
                    </a:ext>
                  </a:extLst>
                </a:gridCol>
              </a:tblGrid>
              <a:tr h="639166">
                <a:tc>
                  <a:txBody>
                    <a:bodyPr/>
                    <a:lstStyle/>
                    <a:p>
                      <a:endParaRPr kumimoji="1" lang="ja-JP" altLang="en-US" dirty="0"/>
                    </a:p>
                  </a:txBody>
                  <a:tcPr/>
                </a:tc>
                <a:tc>
                  <a:txBody>
                    <a:bodyPr/>
                    <a:lstStyle/>
                    <a:p>
                      <a:r>
                        <a:rPr kumimoji="1" lang="ja-JP" altLang="en-US" b="0" dirty="0">
                          <a:latin typeface="BIZ UDPゴシック" panose="020B0400000000000000" pitchFamily="50" charset="-128"/>
                          <a:ea typeface="BIZ UDPゴシック" panose="020B0400000000000000" pitchFamily="50" charset="-128"/>
                        </a:rPr>
                        <a:t>   トランシェ</a:t>
                      </a:r>
                    </a:p>
                  </a:txBody>
                  <a:tcPr/>
                </a:tc>
                <a:tc>
                  <a:txBody>
                    <a:bodyPr/>
                    <a:lstStyle/>
                    <a:p>
                      <a:r>
                        <a:rPr kumimoji="1" lang="ja-JP" altLang="en-US" b="0" dirty="0">
                          <a:latin typeface="BIZ UDPゴシック" panose="020B0400000000000000" pitchFamily="50" charset="-128"/>
                          <a:ea typeface="BIZ UDPゴシック" panose="020B0400000000000000" pitchFamily="50" charset="-128"/>
                        </a:rPr>
                        <a:t>      発行残高</a:t>
                      </a:r>
                      <a:endParaRPr kumimoji="1" lang="en-US" altLang="ja-JP" b="0" dirty="0">
                        <a:latin typeface="BIZ UDPゴシック" panose="020B0400000000000000" pitchFamily="50" charset="-128"/>
                        <a:ea typeface="BIZ UDPゴシック" panose="020B0400000000000000" pitchFamily="50" charset="-128"/>
                      </a:endParaRPr>
                    </a:p>
                    <a:p>
                      <a:r>
                        <a:rPr kumimoji="1" lang="en-US" altLang="ja-JP" b="0" dirty="0">
                          <a:latin typeface="BIZ UDPゴシック" panose="020B0400000000000000" pitchFamily="50" charset="-128"/>
                          <a:ea typeface="BIZ UDPゴシック" panose="020B0400000000000000" pitchFamily="50" charset="-128"/>
                        </a:rPr>
                        <a:t>   (100</a:t>
                      </a:r>
                      <a:r>
                        <a:rPr kumimoji="1" lang="ja-JP" altLang="en-US" b="0" dirty="0">
                          <a:latin typeface="BIZ UDPゴシック" panose="020B0400000000000000" pitchFamily="50" charset="-128"/>
                          <a:ea typeface="BIZ UDPゴシック" panose="020B0400000000000000" pitchFamily="50" charset="-128"/>
                        </a:rPr>
                        <a:t>万ドル</a:t>
                      </a:r>
                      <a:r>
                        <a:rPr kumimoji="1" lang="en-US" altLang="ja-JP" b="0" dirty="0">
                          <a:latin typeface="BIZ UDPゴシック" panose="020B0400000000000000" pitchFamily="50" charset="-128"/>
                          <a:ea typeface="BIZ UDPゴシック" panose="020B0400000000000000" pitchFamily="50" charset="-128"/>
                        </a:rPr>
                        <a:t>)</a:t>
                      </a:r>
                      <a:endParaRPr kumimoji="1" lang="ja-JP" altLang="en-US" b="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b="0" dirty="0">
                          <a:latin typeface="BIZ UDPゴシック" panose="020B0400000000000000" pitchFamily="50" charset="-128"/>
                          <a:ea typeface="BIZ UDPゴシック" panose="020B0400000000000000" pitchFamily="50" charset="-128"/>
                        </a:rPr>
                        <a:t>     格付け</a:t>
                      </a:r>
                    </a:p>
                  </a:txBody>
                  <a:tcPr/>
                </a:tc>
                <a:tc>
                  <a:txBody>
                    <a:bodyPr/>
                    <a:lstStyle/>
                    <a:p>
                      <a:r>
                        <a:rPr kumimoji="1" lang="ja-JP" altLang="en-US" b="0" dirty="0">
                          <a:latin typeface="BIZ UDPゴシック" panose="020B0400000000000000" pitchFamily="50" charset="-128"/>
                          <a:ea typeface="BIZ UDPゴシック" panose="020B0400000000000000" pitchFamily="50" charset="-128"/>
                        </a:rPr>
                        <a:t>    スプレッド</a:t>
                      </a:r>
                      <a:endParaRPr kumimoji="1" lang="en-US" altLang="ja-JP" b="0" dirty="0">
                        <a:latin typeface="BIZ UDPゴシック" panose="020B0400000000000000" pitchFamily="50" charset="-128"/>
                        <a:ea typeface="BIZ UDPゴシック" panose="020B0400000000000000" pitchFamily="50" charset="-128"/>
                      </a:endParaRPr>
                    </a:p>
                    <a:p>
                      <a:r>
                        <a:rPr kumimoji="1" lang="en-US" altLang="ja-JP" b="0" dirty="0">
                          <a:latin typeface="BIZ UDPゴシック" panose="020B0400000000000000" pitchFamily="50" charset="-128"/>
                          <a:ea typeface="BIZ UDPゴシック" panose="020B0400000000000000" pitchFamily="50" charset="-128"/>
                        </a:rPr>
                        <a:t>        (</a:t>
                      </a:r>
                      <a:r>
                        <a:rPr kumimoji="1" lang="ja-JP" altLang="en-US" b="0" dirty="0">
                          <a:latin typeface="BIZ UDPゴシック" panose="020B0400000000000000" pitchFamily="50" charset="-128"/>
                          <a:ea typeface="BIZ UDPゴシック" panose="020B0400000000000000" pitchFamily="50" charset="-128"/>
                        </a:rPr>
                        <a:t>％</a:t>
                      </a:r>
                      <a:r>
                        <a:rPr kumimoji="1" lang="en-US" altLang="ja-JP" b="0" dirty="0">
                          <a:latin typeface="BIZ UDPゴシック" panose="020B0400000000000000" pitchFamily="50" charset="-128"/>
                          <a:ea typeface="BIZ UDPゴシック" panose="020B0400000000000000" pitchFamily="50" charset="-128"/>
                        </a:rPr>
                        <a:t>)</a:t>
                      </a:r>
                      <a:endParaRPr kumimoji="1" lang="ja-JP" altLang="en-US"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07947055"/>
                  </a:ext>
                </a:extLst>
              </a:tr>
              <a:tr h="365238">
                <a:tc rowSpan="3">
                  <a:txBody>
                    <a:bodyPr/>
                    <a:lstStyle/>
                    <a:p>
                      <a:endParaRPr kumimoji="1" lang="en-US" altLang="ja-JP" dirty="0"/>
                    </a:p>
                    <a:p>
                      <a:r>
                        <a:rPr kumimoji="1" lang="ja-JP" altLang="en-US" dirty="0">
                          <a:latin typeface="BIZ UDPゴシック" panose="020B0400000000000000" pitchFamily="50" charset="-128"/>
                          <a:ea typeface="BIZ UDPゴシック" panose="020B0400000000000000" pitchFamily="50" charset="-128"/>
                        </a:rPr>
                        <a:t>シニア債</a:t>
                      </a:r>
                    </a:p>
                  </a:txBody>
                  <a:tcPr/>
                </a:tc>
                <a:tc>
                  <a:txBody>
                    <a:bodyPr/>
                    <a:lstStyle/>
                    <a:p>
                      <a:r>
                        <a:rPr kumimoji="1" lang="en-US" altLang="ja-JP" dirty="0"/>
                        <a:t>       A-1</a:t>
                      </a:r>
                      <a:endParaRPr kumimoji="1" lang="ja-JP" altLang="en-US" dirty="0"/>
                    </a:p>
                  </a:txBody>
                  <a:tcPr/>
                </a:tc>
                <a:tc>
                  <a:txBody>
                    <a:bodyPr/>
                    <a:lstStyle/>
                    <a:p>
                      <a:r>
                        <a:rPr kumimoji="1" lang="ja-JP" altLang="en-US" dirty="0"/>
                        <a:t>　　 </a:t>
                      </a:r>
                      <a:r>
                        <a:rPr kumimoji="1" lang="en-US" altLang="ja-JP" dirty="0"/>
                        <a:t>154.6</a:t>
                      </a:r>
                      <a:endParaRPr kumimoji="1" lang="ja-JP" altLang="en-US" dirty="0"/>
                    </a:p>
                  </a:txBody>
                  <a:tcPr/>
                </a:tc>
                <a:tc>
                  <a:txBody>
                    <a:bodyPr/>
                    <a:lstStyle/>
                    <a:p>
                      <a:r>
                        <a:rPr kumimoji="1" lang="en-US" altLang="ja-JP" dirty="0"/>
                        <a:t>      AAA</a:t>
                      </a:r>
                      <a:endParaRPr kumimoji="1" lang="ja-JP" altLang="en-US" dirty="0"/>
                    </a:p>
                  </a:txBody>
                  <a:tcPr/>
                </a:tc>
                <a:tc>
                  <a:txBody>
                    <a:bodyPr/>
                    <a:lstStyle/>
                    <a:p>
                      <a:r>
                        <a:rPr kumimoji="1" lang="en-US" altLang="ja-JP" dirty="0"/>
                        <a:t>       0.04</a:t>
                      </a:r>
                      <a:endParaRPr kumimoji="1" lang="ja-JP" altLang="en-US" dirty="0"/>
                    </a:p>
                  </a:txBody>
                  <a:tcPr/>
                </a:tc>
                <a:extLst>
                  <a:ext uri="{0D108BD9-81ED-4DB2-BD59-A6C34878D82A}">
                    <a16:rowId xmlns:a16="http://schemas.microsoft.com/office/drawing/2014/main" val="3291034243"/>
                  </a:ext>
                </a:extLst>
              </a:tr>
              <a:tr h="365238">
                <a:tc vMerge="1">
                  <a:txBody>
                    <a:bodyPr/>
                    <a:lstStyle/>
                    <a:p>
                      <a:r>
                        <a:rPr kumimoji="1" lang="ja-JP" altLang="en-US" dirty="0"/>
                        <a:t>シニア債</a:t>
                      </a:r>
                    </a:p>
                  </a:txBody>
                  <a:tcPr/>
                </a:tc>
                <a:tc>
                  <a:txBody>
                    <a:bodyPr/>
                    <a:lstStyle/>
                    <a:p>
                      <a:r>
                        <a:rPr kumimoji="1" lang="ja-JP" altLang="en-US" dirty="0"/>
                        <a:t>　　</a:t>
                      </a:r>
                      <a:r>
                        <a:rPr kumimoji="1" lang="en-US" altLang="ja-JP" dirty="0"/>
                        <a:t>A-2A</a:t>
                      </a:r>
                      <a:endParaRPr kumimoji="1" lang="ja-JP" altLang="en-US" dirty="0"/>
                    </a:p>
                  </a:txBody>
                  <a:tcPr/>
                </a:tc>
                <a:tc>
                  <a:txBody>
                    <a:bodyPr/>
                    <a:lstStyle/>
                    <a:p>
                      <a:r>
                        <a:rPr kumimoji="1" lang="ja-JP" altLang="en-US" dirty="0"/>
                        <a:t>　　 </a:t>
                      </a:r>
                      <a:r>
                        <a:rPr kumimoji="1" lang="en-US" altLang="ja-JP" dirty="0"/>
                        <a:t>281.7</a:t>
                      </a:r>
                      <a:endParaRPr kumimoji="1" lang="ja-JP" altLang="en-US" dirty="0"/>
                    </a:p>
                  </a:txBody>
                  <a:tcPr/>
                </a:tc>
                <a:tc>
                  <a:txBody>
                    <a:bodyPr/>
                    <a:lstStyle/>
                    <a:p>
                      <a:r>
                        <a:rPr kumimoji="1" lang="en-US" altLang="ja-JP" dirty="0"/>
                        <a:t>      AAA</a:t>
                      </a:r>
                      <a:endParaRPr kumimoji="1" lang="ja-JP" altLang="en-US" dirty="0"/>
                    </a:p>
                  </a:txBody>
                  <a:tcPr/>
                </a:tc>
                <a:tc>
                  <a:txBody>
                    <a:bodyPr/>
                    <a:lstStyle/>
                    <a:p>
                      <a:r>
                        <a:rPr kumimoji="1" lang="en-US" altLang="ja-JP" dirty="0"/>
                        <a:t>       0.06</a:t>
                      </a:r>
                      <a:endParaRPr kumimoji="1" lang="ja-JP" altLang="en-US" dirty="0"/>
                    </a:p>
                  </a:txBody>
                  <a:tcPr/>
                </a:tc>
                <a:extLst>
                  <a:ext uri="{0D108BD9-81ED-4DB2-BD59-A6C34878D82A}">
                    <a16:rowId xmlns:a16="http://schemas.microsoft.com/office/drawing/2014/main" val="4168848721"/>
                  </a:ext>
                </a:extLst>
              </a:tr>
              <a:tr h="365238">
                <a:tc vMerge="1">
                  <a:txBody>
                    <a:bodyPr/>
                    <a:lstStyle/>
                    <a:p>
                      <a:endParaRPr kumimoji="1" lang="ja-JP" altLang="en-US" dirty="0"/>
                    </a:p>
                  </a:txBody>
                  <a:tcPr/>
                </a:tc>
                <a:tc>
                  <a:txBody>
                    <a:bodyPr/>
                    <a:lstStyle/>
                    <a:p>
                      <a:r>
                        <a:rPr kumimoji="1" lang="ja-JP" altLang="en-US" dirty="0"/>
                        <a:t>　　</a:t>
                      </a:r>
                      <a:r>
                        <a:rPr kumimoji="1" lang="en-US" altLang="ja-JP" dirty="0"/>
                        <a:t>A-2B</a:t>
                      </a:r>
                      <a:endParaRPr kumimoji="1" lang="ja-JP" altLang="en-US" dirty="0"/>
                    </a:p>
                  </a:txBody>
                  <a:tcPr/>
                </a:tc>
                <a:tc>
                  <a:txBody>
                    <a:bodyPr/>
                    <a:lstStyle/>
                    <a:p>
                      <a:r>
                        <a:rPr kumimoji="1" lang="ja-JP" altLang="en-US" dirty="0"/>
                        <a:t>　　 </a:t>
                      </a:r>
                      <a:r>
                        <a:rPr kumimoji="1" lang="en-US" altLang="ja-JP" dirty="0"/>
                        <a:t>282.4</a:t>
                      </a:r>
                      <a:endParaRPr kumimoji="1" lang="ja-JP" altLang="en-US" dirty="0"/>
                    </a:p>
                  </a:txBody>
                  <a:tcPr/>
                </a:tc>
                <a:tc>
                  <a:txBody>
                    <a:bodyPr/>
                    <a:lstStyle/>
                    <a:p>
                      <a:r>
                        <a:rPr kumimoji="1" lang="en-US" altLang="ja-JP" dirty="0"/>
                        <a:t>      AAA</a:t>
                      </a:r>
                      <a:endParaRPr kumimoji="1" lang="ja-JP" altLang="en-US" dirty="0"/>
                    </a:p>
                  </a:txBody>
                  <a:tcPr/>
                </a:tc>
                <a:tc>
                  <a:txBody>
                    <a:bodyPr/>
                    <a:lstStyle/>
                    <a:p>
                      <a:r>
                        <a:rPr kumimoji="1" lang="en-US" altLang="ja-JP" dirty="0"/>
                        <a:t>       0.24</a:t>
                      </a:r>
                      <a:endParaRPr kumimoji="1" lang="ja-JP" altLang="en-US" dirty="0"/>
                    </a:p>
                  </a:txBody>
                  <a:tcPr/>
                </a:tc>
                <a:extLst>
                  <a:ext uri="{0D108BD9-81ED-4DB2-BD59-A6C34878D82A}">
                    <a16:rowId xmlns:a16="http://schemas.microsoft.com/office/drawing/2014/main" val="4106735069"/>
                  </a:ext>
                </a:extLst>
              </a:tr>
              <a:tr h="365238">
                <a:tc rowSpan="7">
                  <a:txBody>
                    <a:bodyPr/>
                    <a:lstStyle/>
                    <a:p>
                      <a:endParaRPr kumimoji="1" lang="en-US" altLang="ja-JP" dirty="0"/>
                    </a:p>
                    <a:p>
                      <a:endParaRPr kumimoji="1" lang="en-US" altLang="ja-JP" dirty="0"/>
                    </a:p>
                    <a:p>
                      <a:endParaRPr kumimoji="1" lang="en-US" altLang="ja-JP" dirty="0"/>
                    </a:p>
                    <a:p>
                      <a:endParaRPr kumimoji="1" lang="en-US" altLang="ja-JP" dirty="0"/>
                    </a:p>
                    <a:p>
                      <a:r>
                        <a:rPr kumimoji="1" lang="ja-JP" altLang="en-US" dirty="0">
                          <a:latin typeface="BIZ UDPゴシック" panose="020B0400000000000000" pitchFamily="50" charset="-128"/>
                          <a:ea typeface="BIZ UDPゴシック" panose="020B0400000000000000" pitchFamily="50" charset="-128"/>
                        </a:rPr>
                        <a:t>メザニン債</a:t>
                      </a:r>
                    </a:p>
                  </a:txBody>
                  <a:tcPr/>
                </a:tc>
                <a:tc>
                  <a:txBody>
                    <a:bodyPr/>
                    <a:lstStyle/>
                    <a:p>
                      <a:r>
                        <a:rPr kumimoji="1" lang="ja-JP" altLang="en-US" dirty="0"/>
                        <a:t>　　</a:t>
                      </a:r>
                      <a:r>
                        <a:rPr kumimoji="1" lang="en-US" altLang="ja-JP" dirty="0"/>
                        <a:t>M-1</a:t>
                      </a:r>
                      <a:endParaRPr kumimoji="1" lang="ja-JP" altLang="en-US" dirty="0"/>
                    </a:p>
                  </a:txBody>
                  <a:tcPr/>
                </a:tc>
                <a:tc>
                  <a:txBody>
                    <a:bodyPr/>
                    <a:lstStyle/>
                    <a:p>
                      <a:r>
                        <a:rPr kumimoji="1" lang="ja-JP" altLang="en-US" dirty="0"/>
                        <a:t>　　   </a:t>
                      </a:r>
                      <a:r>
                        <a:rPr kumimoji="1" lang="en-US" altLang="ja-JP" dirty="0"/>
                        <a:t>39.3</a:t>
                      </a:r>
                      <a:endParaRPr kumimoji="1" lang="ja-JP" altLang="en-US" dirty="0"/>
                    </a:p>
                  </a:txBody>
                  <a:tcPr/>
                </a:tc>
                <a:tc>
                  <a:txBody>
                    <a:bodyPr/>
                    <a:lstStyle/>
                    <a:p>
                      <a:r>
                        <a:rPr kumimoji="1" lang="en-US" altLang="ja-JP" dirty="0"/>
                        <a:t>       AA+</a:t>
                      </a:r>
                      <a:endParaRPr kumimoji="1" lang="ja-JP" altLang="en-US" dirty="0"/>
                    </a:p>
                  </a:txBody>
                  <a:tcPr/>
                </a:tc>
                <a:tc>
                  <a:txBody>
                    <a:bodyPr/>
                    <a:lstStyle/>
                    <a:p>
                      <a:r>
                        <a:rPr kumimoji="1" lang="en-US" altLang="ja-JP" dirty="0"/>
                        <a:t>       0.29</a:t>
                      </a:r>
                      <a:endParaRPr kumimoji="1" lang="ja-JP" altLang="en-US" dirty="0"/>
                    </a:p>
                  </a:txBody>
                  <a:tcPr/>
                </a:tc>
                <a:extLst>
                  <a:ext uri="{0D108BD9-81ED-4DB2-BD59-A6C34878D82A}">
                    <a16:rowId xmlns:a16="http://schemas.microsoft.com/office/drawing/2014/main" val="3499006245"/>
                  </a:ext>
                </a:extLst>
              </a:tr>
              <a:tr h="365238">
                <a:tc vMerge="1">
                  <a:txBody>
                    <a:bodyPr/>
                    <a:lstStyle/>
                    <a:p>
                      <a:endParaRPr kumimoji="1" lang="ja-JP" altLang="en-US" dirty="0"/>
                    </a:p>
                  </a:txBody>
                  <a:tcPr/>
                </a:tc>
                <a:tc>
                  <a:txBody>
                    <a:bodyPr/>
                    <a:lstStyle/>
                    <a:p>
                      <a:r>
                        <a:rPr kumimoji="1" lang="ja-JP" altLang="en-US" dirty="0"/>
                        <a:t>　　</a:t>
                      </a:r>
                      <a:r>
                        <a:rPr kumimoji="1" lang="en-US" altLang="ja-JP" dirty="0"/>
                        <a:t>M-2</a:t>
                      </a:r>
                      <a:endParaRPr kumimoji="1" lang="ja-JP" altLang="en-US" dirty="0"/>
                    </a:p>
                  </a:txBody>
                  <a:tcPr/>
                </a:tc>
                <a:tc>
                  <a:txBody>
                    <a:bodyPr/>
                    <a:lstStyle/>
                    <a:p>
                      <a:r>
                        <a:rPr kumimoji="1" lang="ja-JP" altLang="en-US" dirty="0"/>
                        <a:t>　　   </a:t>
                      </a:r>
                      <a:r>
                        <a:rPr kumimoji="1" lang="en-US" altLang="ja-JP" dirty="0"/>
                        <a:t>44.0</a:t>
                      </a:r>
                      <a:endParaRPr kumimoji="1" lang="ja-JP" altLang="en-US" dirty="0"/>
                    </a:p>
                  </a:txBody>
                  <a:tcPr/>
                </a:tc>
                <a:tc>
                  <a:txBody>
                    <a:bodyPr/>
                    <a:lstStyle/>
                    <a:p>
                      <a:r>
                        <a:rPr kumimoji="1" lang="en-US" altLang="ja-JP" dirty="0"/>
                        <a:t>       AA</a:t>
                      </a:r>
                      <a:endParaRPr kumimoji="1" lang="ja-JP" altLang="en-US" dirty="0"/>
                    </a:p>
                  </a:txBody>
                  <a:tcPr/>
                </a:tc>
                <a:tc>
                  <a:txBody>
                    <a:bodyPr/>
                    <a:lstStyle/>
                    <a:p>
                      <a:r>
                        <a:rPr kumimoji="1" lang="en-US" altLang="ja-JP" dirty="0"/>
                        <a:t>       0.31</a:t>
                      </a:r>
                      <a:endParaRPr kumimoji="1" lang="ja-JP" altLang="en-US" dirty="0"/>
                    </a:p>
                  </a:txBody>
                  <a:tcPr/>
                </a:tc>
                <a:extLst>
                  <a:ext uri="{0D108BD9-81ED-4DB2-BD59-A6C34878D82A}">
                    <a16:rowId xmlns:a16="http://schemas.microsoft.com/office/drawing/2014/main" val="3586287401"/>
                  </a:ext>
                </a:extLst>
              </a:tr>
              <a:tr h="365238">
                <a:tc vMerge="1">
                  <a:txBody>
                    <a:bodyPr/>
                    <a:lstStyle/>
                    <a:p>
                      <a:r>
                        <a:rPr kumimoji="1" lang="ja-JP" altLang="en-US" dirty="0"/>
                        <a:t>メザニン債</a:t>
                      </a:r>
                    </a:p>
                  </a:txBody>
                  <a:tcPr/>
                </a:tc>
                <a:tc>
                  <a:txBody>
                    <a:bodyPr/>
                    <a:lstStyle/>
                    <a:p>
                      <a:r>
                        <a:rPr kumimoji="1" lang="en-US" altLang="ja-JP" dirty="0"/>
                        <a:t>       M-3</a:t>
                      </a:r>
                      <a:endParaRPr kumimoji="1" lang="ja-JP" altLang="en-US" dirty="0"/>
                    </a:p>
                  </a:txBody>
                  <a:tcPr/>
                </a:tc>
                <a:tc>
                  <a:txBody>
                    <a:bodyPr/>
                    <a:lstStyle/>
                    <a:p>
                      <a:r>
                        <a:rPr kumimoji="1" lang="en-US" altLang="ja-JP" dirty="0"/>
                        <a:t>          14.2</a:t>
                      </a:r>
                      <a:endParaRPr kumimoji="1" lang="ja-JP" altLang="en-US" dirty="0"/>
                    </a:p>
                  </a:txBody>
                  <a:tcPr/>
                </a:tc>
                <a:tc>
                  <a:txBody>
                    <a:bodyPr/>
                    <a:lstStyle/>
                    <a:p>
                      <a:r>
                        <a:rPr kumimoji="1" lang="en-US" altLang="ja-JP" dirty="0"/>
                        <a:t>       AA-</a:t>
                      </a:r>
                      <a:endParaRPr kumimoji="1" lang="ja-JP" altLang="en-US" dirty="0"/>
                    </a:p>
                  </a:txBody>
                  <a:tcPr/>
                </a:tc>
                <a:tc>
                  <a:txBody>
                    <a:bodyPr/>
                    <a:lstStyle/>
                    <a:p>
                      <a:r>
                        <a:rPr kumimoji="1" lang="en-US" altLang="ja-JP" dirty="0"/>
                        <a:t>       0.34</a:t>
                      </a:r>
                      <a:endParaRPr kumimoji="1" lang="ja-JP" altLang="en-US" dirty="0"/>
                    </a:p>
                  </a:txBody>
                  <a:tcPr/>
                </a:tc>
                <a:extLst>
                  <a:ext uri="{0D108BD9-81ED-4DB2-BD59-A6C34878D82A}">
                    <a16:rowId xmlns:a16="http://schemas.microsoft.com/office/drawing/2014/main" val="1670980848"/>
                  </a:ext>
                </a:extLst>
              </a:tr>
              <a:tr h="365238">
                <a:tc vMerge="1">
                  <a:txBody>
                    <a:bodyPr/>
                    <a:lstStyle/>
                    <a:p>
                      <a:endParaRPr kumimoji="1" lang="ja-JP" altLang="en-US" dirty="0"/>
                    </a:p>
                  </a:txBody>
                  <a:tcPr/>
                </a:tc>
                <a:tc>
                  <a:txBody>
                    <a:bodyPr/>
                    <a:lstStyle/>
                    <a:p>
                      <a:r>
                        <a:rPr kumimoji="1" lang="ja-JP" altLang="en-US" dirty="0"/>
                        <a:t>　　</a:t>
                      </a:r>
                      <a:r>
                        <a:rPr kumimoji="1" lang="en-US" altLang="ja-JP" dirty="0"/>
                        <a:t>M-5</a:t>
                      </a:r>
                      <a:endParaRPr kumimoji="1" lang="ja-JP" altLang="en-US" dirty="0"/>
                    </a:p>
                  </a:txBody>
                  <a:tcPr/>
                </a:tc>
                <a:tc>
                  <a:txBody>
                    <a:bodyPr/>
                    <a:lstStyle/>
                    <a:p>
                      <a:r>
                        <a:rPr kumimoji="1" lang="en-US" altLang="ja-JP" dirty="0"/>
                        <a:t>          16.6</a:t>
                      </a:r>
                      <a:endParaRPr kumimoji="1" lang="ja-JP" altLang="en-US" dirty="0"/>
                    </a:p>
                  </a:txBody>
                  <a:tcPr/>
                </a:tc>
                <a:tc>
                  <a:txBody>
                    <a:bodyPr/>
                    <a:lstStyle/>
                    <a:p>
                      <a:r>
                        <a:rPr kumimoji="1" lang="en-US" altLang="ja-JP" dirty="0"/>
                        <a:t>        A</a:t>
                      </a:r>
                      <a:endParaRPr kumimoji="1" lang="ja-JP" altLang="en-US" dirty="0"/>
                    </a:p>
                  </a:txBody>
                  <a:tcPr/>
                </a:tc>
                <a:tc>
                  <a:txBody>
                    <a:bodyPr/>
                    <a:lstStyle/>
                    <a:p>
                      <a:r>
                        <a:rPr kumimoji="1" lang="en-US" altLang="ja-JP" dirty="0"/>
                        <a:t>       0.40</a:t>
                      </a:r>
                      <a:endParaRPr kumimoji="1" lang="ja-JP" altLang="en-US" dirty="0"/>
                    </a:p>
                  </a:txBody>
                  <a:tcPr/>
                </a:tc>
                <a:extLst>
                  <a:ext uri="{0D108BD9-81ED-4DB2-BD59-A6C34878D82A}">
                    <a16:rowId xmlns:a16="http://schemas.microsoft.com/office/drawing/2014/main" val="1720481854"/>
                  </a:ext>
                </a:extLst>
              </a:tr>
              <a:tr h="365238">
                <a:tc vMerge="1">
                  <a:txBody>
                    <a:bodyPr/>
                    <a:lstStyle/>
                    <a:p>
                      <a:endParaRPr kumimoji="1" lang="ja-JP" altLang="en-US" dirty="0"/>
                    </a:p>
                  </a:txBody>
                  <a:tcPr/>
                </a:tc>
                <a:tc>
                  <a:txBody>
                    <a:bodyPr/>
                    <a:lstStyle/>
                    <a:p>
                      <a:r>
                        <a:rPr kumimoji="1" lang="ja-JP" altLang="en-US" dirty="0"/>
                        <a:t>　　</a:t>
                      </a:r>
                      <a:r>
                        <a:rPr kumimoji="1" lang="en-US" altLang="ja-JP" dirty="0"/>
                        <a:t>M-7</a:t>
                      </a:r>
                      <a:endParaRPr kumimoji="1" lang="ja-JP" altLang="en-US" dirty="0"/>
                    </a:p>
                  </a:txBody>
                  <a:tcPr/>
                </a:tc>
                <a:tc>
                  <a:txBody>
                    <a:bodyPr/>
                    <a:lstStyle/>
                    <a:p>
                      <a:r>
                        <a:rPr kumimoji="1" lang="en-US" altLang="ja-JP" dirty="0"/>
                        <a:t>            9.9</a:t>
                      </a:r>
                      <a:endParaRPr kumimoji="1" lang="ja-JP" altLang="en-US" dirty="0"/>
                    </a:p>
                  </a:txBody>
                  <a:tcPr/>
                </a:tc>
                <a:tc>
                  <a:txBody>
                    <a:bodyPr/>
                    <a:lstStyle/>
                    <a:p>
                      <a:r>
                        <a:rPr kumimoji="1" lang="en-US" altLang="ja-JP" dirty="0"/>
                        <a:t>      BBB+</a:t>
                      </a:r>
                      <a:endParaRPr kumimoji="1" lang="ja-JP" altLang="en-US" dirty="0"/>
                    </a:p>
                  </a:txBody>
                  <a:tcPr/>
                </a:tc>
                <a:tc>
                  <a:txBody>
                    <a:bodyPr/>
                    <a:lstStyle/>
                    <a:p>
                      <a:r>
                        <a:rPr kumimoji="1" lang="en-US" altLang="ja-JP" dirty="0"/>
                        <a:t>       0.70</a:t>
                      </a:r>
                      <a:endParaRPr kumimoji="1" lang="ja-JP" altLang="en-US" dirty="0"/>
                    </a:p>
                  </a:txBody>
                  <a:tcPr/>
                </a:tc>
                <a:extLst>
                  <a:ext uri="{0D108BD9-81ED-4DB2-BD59-A6C34878D82A}">
                    <a16:rowId xmlns:a16="http://schemas.microsoft.com/office/drawing/2014/main" val="2773497969"/>
                  </a:ext>
                </a:extLst>
              </a:tr>
              <a:tr h="365238">
                <a:tc vMerge="1">
                  <a:txBody>
                    <a:bodyPr/>
                    <a:lstStyle/>
                    <a:p>
                      <a:endParaRPr kumimoji="1" lang="ja-JP" altLang="en-US" dirty="0"/>
                    </a:p>
                  </a:txBody>
                  <a:tcPr/>
                </a:tc>
                <a:tc>
                  <a:txBody>
                    <a:bodyPr/>
                    <a:lstStyle/>
                    <a:p>
                      <a:r>
                        <a:rPr kumimoji="1" lang="ja-JP" altLang="en-US" dirty="0"/>
                        <a:t>　　</a:t>
                      </a:r>
                      <a:r>
                        <a:rPr kumimoji="1" lang="en-US" altLang="ja-JP" dirty="0"/>
                        <a:t>M-9</a:t>
                      </a:r>
                      <a:endParaRPr kumimoji="1" lang="ja-JP" altLang="en-US" dirty="0"/>
                    </a:p>
                  </a:txBody>
                  <a:tcPr/>
                </a:tc>
                <a:tc>
                  <a:txBody>
                    <a:bodyPr/>
                    <a:lstStyle/>
                    <a:p>
                      <a:r>
                        <a:rPr kumimoji="1" lang="en-US" altLang="ja-JP" dirty="0"/>
                        <a:t>          11.8</a:t>
                      </a:r>
                      <a:endParaRPr kumimoji="1" lang="ja-JP" altLang="en-US" dirty="0"/>
                    </a:p>
                  </a:txBody>
                  <a:tcPr/>
                </a:tc>
                <a:tc>
                  <a:txBody>
                    <a:bodyPr/>
                    <a:lstStyle/>
                    <a:p>
                      <a:r>
                        <a:rPr kumimoji="1" lang="en-US" altLang="ja-JP" dirty="0"/>
                        <a:t>      BBB-</a:t>
                      </a:r>
                      <a:endParaRPr kumimoji="1" lang="ja-JP" altLang="en-US" dirty="0"/>
                    </a:p>
                  </a:txBody>
                  <a:tcPr/>
                </a:tc>
                <a:tc>
                  <a:txBody>
                    <a:bodyPr/>
                    <a:lstStyle/>
                    <a:p>
                      <a:r>
                        <a:rPr kumimoji="1" lang="en-US" altLang="ja-JP" dirty="0"/>
                        <a:t>       1.50</a:t>
                      </a:r>
                      <a:endParaRPr kumimoji="1" lang="ja-JP" altLang="en-US" dirty="0"/>
                    </a:p>
                  </a:txBody>
                  <a:tcPr/>
                </a:tc>
                <a:extLst>
                  <a:ext uri="{0D108BD9-81ED-4DB2-BD59-A6C34878D82A}">
                    <a16:rowId xmlns:a16="http://schemas.microsoft.com/office/drawing/2014/main" val="1478584620"/>
                  </a:ext>
                </a:extLst>
              </a:tr>
              <a:tr h="365238">
                <a:tc vMerge="1">
                  <a:txBody>
                    <a:bodyPr/>
                    <a:lstStyle/>
                    <a:p>
                      <a:endParaRPr kumimoji="1" lang="ja-JP" altLang="en-US" dirty="0"/>
                    </a:p>
                  </a:txBody>
                  <a:tcPr/>
                </a:tc>
                <a:tc>
                  <a:txBody>
                    <a:bodyPr/>
                    <a:lstStyle/>
                    <a:p>
                      <a:r>
                        <a:rPr kumimoji="1" lang="ja-JP" altLang="en-US" dirty="0"/>
                        <a:t>　　</a:t>
                      </a:r>
                      <a:r>
                        <a:rPr kumimoji="1" lang="en-US" altLang="ja-JP" dirty="0"/>
                        <a:t>M-11</a:t>
                      </a:r>
                      <a:endParaRPr kumimoji="1" lang="ja-JP" altLang="en-US" dirty="0"/>
                    </a:p>
                  </a:txBody>
                  <a:tcPr/>
                </a:tc>
                <a:tc>
                  <a:txBody>
                    <a:bodyPr/>
                    <a:lstStyle/>
                    <a:p>
                      <a:r>
                        <a:rPr kumimoji="1" lang="en-US" altLang="ja-JP" dirty="0"/>
                        <a:t>          10.9</a:t>
                      </a:r>
                      <a:endParaRPr kumimoji="1" lang="ja-JP" altLang="en-US" dirty="0"/>
                    </a:p>
                  </a:txBody>
                  <a:tcPr/>
                </a:tc>
                <a:tc>
                  <a:txBody>
                    <a:bodyPr/>
                    <a:lstStyle/>
                    <a:p>
                      <a:r>
                        <a:rPr kumimoji="1" lang="en-US" altLang="ja-JP" dirty="0"/>
                        <a:t>       BB</a:t>
                      </a:r>
                      <a:endParaRPr kumimoji="1" lang="ja-JP" altLang="en-US" dirty="0"/>
                    </a:p>
                  </a:txBody>
                  <a:tcPr/>
                </a:tc>
                <a:tc>
                  <a:txBody>
                    <a:bodyPr/>
                    <a:lstStyle/>
                    <a:p>
                      <a:r>
                        <a:rPr kumimoji="1" lang="en-US" altLang="ja-JP" dirty="0"/>
                        <a:t>       2.50</a:t>
                      </a:r>
                      <a:endParaRPr kumimoji="1" lang="ja-JP" altLang="en-US" dirty="0"/>
                    </a:p>
                  </a:txBody>
                  <a:tcPr/>
                </a:tc>
                <a:extLst>
                  <a:ext uri="{0D108BD9-81ED-4DB2-BD59-A6C34878D82A}">
                    <a16:rowId xmlns:a16="http://schemas.microsoft.com/office/drawing/2014/main" val="1807288233"/>
                  </a:ext>
                </a:extLst>
              </a:tr>
              <a:tr h="365238">
                <a:tc>
                  <a:txBody>
                    <a:bodyPr/>
                    <a:lstStyle/>
                    <a:p>
                      <a:r>
                        <a:rPr kumimoji="1" lang="ja-JP" altLang="en-US" dirty="0">
                          <a:latin typeface="BIZ UDPゴシック" panose="020B0400000000000000" pitchFamily="50" charset="-128"/>
                          <a:ea typeface="BIZ UDPゴシック" panose="020B0400000000000000" pitchFamily="50" charset="-128"/>
                        </a:rPr>
                        <a:t>エクイティ債</a:t>
                      </a:r>
                    </a:p>
                  </a:txBody>
                  <a:tcPr/>
                </a:tc>
                <a:tc>
                  <a:txBody>
                    <a:bodyPr/>
                    <a:lstStyle/>
                    <a:p>
                      <a:r>
                        <a:rPr kumimoji="1" lang="ja-JP" altLang="en-US" dirty="0"/>
                        <a:t>　　</a:t>
                      </a:r>
                      <a:r>
                        <a:rPr kumimoji="1" lang="en-US" altLang="ja-JP" dirty="0"/>
                        <a:t>E-C</a:t>
                      </a:r>
                      <a:endParaRPr kumimoji="1" lang="ja-JP" altLang="en-US" dirty="0"/>
                    </a:p>
                  </a:txBody>
                  <a:tcPr/>
                </a:tc>
                <a:tc>
                  <a:txBody>
                    <a:bodyPr/>
                    <a:lstStyle/>
                    <a:p>
                      <a:r>
                        <a:rPr kumimoji="1" lang="en-US" altLang="ja-JP" dirty="0"/>
                        <a:t>          13.3</a:t>
                      </a:r>
                      <a:endParaRPr kumimoji="1" lang="ja-JP" altLang="en-US" dirty="0"/>
                    </a:p>
                  </a:txBody>
                  <a:tcPr/>
                </a:tc>
                <a:tc>
                  <a:txBody>
                    <a:bodyPr/>
                    <a:lstStyle/>
                    <a:p>
                      <a:r>
                        <a:rPr kumimoji="1" lang="en-US" altLang="ja-JP" dirty="0"/>
                        <a:t>        ―</a:t>
                      </a:r>
                      <a:endParaRPr kumimoji="1" lang="ja-JP" altLang="en-US" dirty="0"/>
                    </a:p>
                  </a:txBody>
                  <a:tcPr/>
                </a:tc>
                <a:tc>
                  <a:txBody>
                    <a:bodyPr/>
                    <a:lstStyle/>
                    <a:p>
                      <a:r>
                        <a:rPr kumimoji="1" lang="en-US" altLang="ja-JP" dirty="0"/>
                        <a:t>        ―</a:t>
                      </a:r>
                      <a:endParaRPr kumimoji="1" lang="ja-JP" altLang="en-US" dirty="0"/>
                    </a:p>
                  </a:txBody>
                  <a:tcPr/>
                </a:tc>
                <a:extLst>
                  <a:ext uri="{0D108BD9-81ED-4DB2-BD59-A6C34878D82A}">
                    <a16:rowId xmlns:a16="http://schemas.microsoft.com/office/drawing/2014/main" val="4286628705"/>
                  </a:ext>
                </a:extLst>
              </a:tr>
            </a:tbl>
          </a:graphicData>
        </a:graphic>
      </p:graphicFrame>
      <p:sp>
        <p:nvSpPr>
          <p:cNvPr id="5" name="正方形/長方形 4">
            <a:extLst>
              <a:ext uri="{FF2B5EF4-FFF2-40B4-BE49-F238E27FC236}">
                <a16:creationId xmlns:a16="http://schemas.microsoft.com/office/drawing/2014/main" id="{DC4E27C0-152F-4642-AC4C-1C2223A29FEB}"/>
              </a:ext>
            </a:extLst>
          </p:cNvPr>
          <p:cNvSpPr/>
          <p:nvPr/>
        </p:nvSpPr>
        <p:spPr>
          <a:xfrm>
            <a:off x="1482571" y="5553426"/>
            <a:ext cx="8674441" cy="4145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en-US" altLang="ja-JP" sz="14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The Financial Crisis Inquiry Report </a:t>
            </a:r>
            <a:r>
              <a:rPr kumimoji="1" lang="en-US" altLang="ja-JP" sz="1400" b="1" kern="1200" baseline="300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2)</a:t>
            </a:r>
            <a:r>
              <a:rPr kumimoji="1" lang="ja-JP" altLang="en-US" sz="1400" kern="12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より作成。</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97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78EFF3-1FE5-4785-AABE-29D8570673C1}"/>
              </a:ext>
            </a:extLst>
          </p:cNvPr>
          <p:cNvSpPr>
            <a:spLocks noGrp="1"/>
          </p:cNvSpPr>
          <p:nvPr>
            <p:ph type="title"/>
          </p:nvPr>
        </p:nvSpPr>
        <p:spPr>
          <a:xfrm>
            <a:off x="838200" y="365126"/>
            <a:ext cx="10515600" cy="710030"/>
          </a:xfrm>
        </p:spPr>
        <p:txBody>
          <a:bodyPr>
            <a:normAutofit/>
          </a:bodyPr>
          <a:lstStyle/>
          <a:p>
            <a:r>
              <a:rPr kumimoji="1" lang="ja-JP" altLang="en-US" dirty="0"/>
              <a:t>　　　　</a:t>
            </a:r>
            <a:r>
              <a:rPr kumimoji="1" lang="ja-JP" altLang="en-US" sz="2800" dirty="0">
                <a:latin typeface="BIZ UDPゴシック" panose="020B0400000000000000" pitchFamily="50" charset="-128"/>
                <a:ea typeface="BIZ UDPゴシック" panose="020B0400000000000000" pitchFamily="50" charset="-128"/>
              </a:rPr>
              <a:t>図２  サブプライム・ローンと証券化</a:t>
            </a:r>
          </a:p>
        </p:txBody>
      </p:sp>
      <p:pic>
        <p:nvPicPr>
          <p:cNvPr id="4" name="コンテンツ プレースホルダー 3">
            <a:extLst>
              <a:ext uri="{FF2B5EF4-FFF2-40B4-BE49-F238E27FC236}">
                <a16:creationId xmlns:a16="http://schemas.microsoft.com/office/drawing/2014/main" id="{07A53364-309A-4425-B9A8-06DA81B9C0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4385" y="1286779"/>
            <a:ext cx="8540318" cy="463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7EAF4E96-5E67-40EA-BD5D-0609049A4615}"/>
              </a:ext>
            </a:extLst>
          </p:cNvPr>
          <p:cNvSpPr/>
          <p:nvPr/>
        </p:nvSpPr>
        <p:spPr>
          <a:xfrm>
            <a:off x="3045039" y="1703880"/>
            <a:ext cx="3195963" cy="1643281"/>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cxnSp>
        <p:nvCxnSpPr>
          <p:cNvPr id="6" name="直線コネクタ 5">
            <a:extLst>
              <a:ext uri="{FF2B5EF4-FFF2-40B4-BE49-F238E27FC236}">
                <a16:creationId xmlns:a16="http://schemas.microsoft.com/office/drawing/2014/main" id="{A7930EA5-29EB-4526-8F11-BC89945D1F7B}"/>
              </a:ext>
            </a:extLst>
          </p:cNvPr>
          <p:cNvCxnSpPr/>
          <p:nvPr/>
        </p:nvCxnSpPr>
        <p:spPr>
          <a:xfrm>
            <a:off x="3162286" y="3023742"/>
            <a:ext cx="319597" cy="0"/>
          </a:xfrm>
          <a:prstGeom prst="line">
            <a:avLst/>
          </a:prstGeom>
          <a:ln w="57150"/>
        </p:spPr>
        <p:style>
          <a:lnRef idx="1">
            <a:schemeClr val="dk1"/>
          </a:lnRef>
          <a:fillRef idx="0">
            <a:schemeClr val="dk1"/>
          </a:fillRef>
          <a:effectRef idx="0">
            <a:schemeClr val="dk1"/>
          </a:effectRef>
          <a:fontRef idx="minor">
            <a:schemeClr val="tx1"/>
          </a:fontRef>
        </p:style>
      </p:cxnSp>
      <p:sp>
        <p:nvSpPr>
          <p:cNvPr id="7" name="正方形/長方形 6">
            <a:extLst>
              <a:ext uri="{FF2B5EF4-FFF2-40B4-BE49-F238E27FC236}">
                <a16:creationId xmlns:a16="http://schemas.microsoft.com/office/drawing/2014/main" id="{677CAEF4-3549-4C4E-9668-EBF55686AF8C}"/>
              </a:ext>
            </a:extLst>
          </p:cNvPr>
          <p:cNvSpPr/>
          <p:nvPr/>
        </p:nvSpPr>
        <p:spPr>
          <a:xfrm>
            <a:off x="3481882" y="2785821"/>
            <a:ext cx="2614118" cy="5148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住宅ローンに占めるサブプライム・ローンのシェア</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07C56775-50CE-4FEC-B89D-D95E87CC50B7}"/>
              </a:ext>
            </a:extLst>
          </p:cNvPr>
          <p:cNvSpPr/>
          <p:nvPr/>
        </p:nvSpPr>
        <p:spPr>
          <a:xfrm>
            <a:off x="3452759" y="2525521"/>
            <a:ext cx="236740" cy="197491"/>
          </a:xfrm>
          <a:prstGeom prst="rect">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B9E7A06-6565-4241-9C52-30AC2AE3CD4F}"/>
              </a:ext>
            </a:extLst>
          </p:cNvPr>
          <p:cNvSpPr/>
          <p:nvPr/>
        </p:nvSpPr>
        <p:spPr>
          <a:xfrm>
            <a:off x="3459663" y="2212259"/>
            <a:ext cx="236739" cy="176609"/>
          </a:xfrm>
          <a:prstGeom prst="rect">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1DFE2D07-4B0C-4449-8F44-572C66411F06}"/>
              </a:ext>
            </a:extLst>
          </p:cNvPr>
          <p:cNvSpPr/>
          <p:nvPr/>
        </p:nvSpPr>
        <p:spPr>
          <a:xfrm>
            <a:off x="3753457" y="2123009"/>
            <a:ext cx="2024849" cy="3551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 証券化されたもの</a:t>
            </a:r>
          </a:p>
        </p:txBody>
      </p:sp>
      <p:sp>
        <p:nvSpPr>
          <p:cNvPr id="12" name="正方形/長方形 11">
            <a:extLst>
              <a:ext uri="{FF2B5EF4-FFF2-40B4-BE49-F238E27FC236}">
                <a16:creationId xmlns:a16="http://schemas.microsoft.com/office/drawing/2014/main" id="{A5ADB521-D93A-4AAB-ACD4-059B0D2B17C7}"/>
              </a:ext>
            </a:extLst>
          </p:cNvPr>
          <p:cNvSpPr/>
          <p:nvPr/>
        </p:nvSpPr>
        <p:spPr>
          <a:xfrm>
            <a:off x="3779346" y="2444100"/>
            <a:ext cx="2177990" cy="35511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latin typeface="BIZ UDPゴシック" panose="020B0400000000000000" pitchFamily="50" charset="-128"/>
                <a:ea typeface="BIZ UDPゴシック" panose="020B0400000000000000" pitchFamily="50" charset="-128"/>
              </a:rPr>
              <a:t>証券化されていないもの</a:t>
            </a:r>
          </a:p>
        </p:txBody>
      </p:sp>
      <p:sp>
        <p:nvSpPr>
          <p:cNvPr id="13" name="正方形/長方形 12">
            <a:extLst>
              <a:ext uri="{FF2B5EF4-FFF2-40B4-BE49-F238E27FC236}">
                <a16:creationId xmlns:a16="http://schemas.microsoft.com/office/drawing/2014/main" id="{9FD4E90E-4F2E-4C96-883E-2F601A1E3E07}"/>
              </a:ext>
            </a:extLst>
          </p:cNvPr>
          <p:cNvSpPr/>
          <p:nvPr/>
        </p:nvSpPr>
        <p:spPr>
          <a:xfrm>
            <a:off x="1540274" y="1286780"/>
            <a:ext cx="2942949" cy="3334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600" dirty="0">
                <a:latin typeface="BIZ UDPゴシック" panose="020B0400000000000000" pitchFamily="50" charset="-128"/>
                <a:ea typeface="BIZ UDPゴシック" panose="020B0400000000000000" pitchFamily="50" charset="-128"/>
              </a:rPr>
              <a:t>(10</a:t>
            </a:r>
            <a:r>
              <a:rPr kumimoji="1" lang="ja-JP" altLang="en-US" sz="1600" dirty="0">
                <a:latin typeface="BIZ UDPゴシック" panose="020B0400000000000000" pitchFamily="50" charset="-128"/>
                <a:ea typeface="BIZ UDPゴシック" panose="020B0400000000000000" pitchFamily="50" charset="-128"/>
              </a:rPr>
              <a:t>億ドル</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DBA69D7C-2184-45C5-BFE0-706A92163D46}"/>
              </a:ext>
            </a:extLst>
          </p:cNvPr>
          <p:cNvSpPr/>
          <p:nvPr/>
        </p:nvSpPr>
        <p:spPr>
          <a:xfrm>
            <a:off x="1553590" y="1684038"/>
            <a:ext cx="310721" cy="5282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6491742-34B3-415C-8CA8-31510D405E44}"/>
              </a:ext>
            </a:extLst>
          </p:cNvPr>
          <p:cNvSpPr/>
          <p:nvPr/>
        </p:nvSpPr>
        <p:spPr>
          <a:xfrm>
            <a:off x="3065752" y="1822279"/>
            <a:ext cx="3175250" cy="3062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サブプライム・ローンの供与額</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フロー</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6AB8D017-7291-4E1F-9B01-0E4BFF97D9BB}"/>
              </a:ext>
            </a:extLst>
          </p:cNvPr>
          <p:cNvSpPr txBox="1"/>
          <p:nvPr/>
        </p:nvSpPr>
        <p:spPr>
          <a:xfrm>
            <a:off x="3535670" y="5928676"/>
            <a:ext cx="6094520" cy="307777"/>
          </a:xfrm>
          <a:prstGeom prst="rect">
            <a:avLst/>
          </a:prstGeom>
          <a:noFill/>
        </p:spPr>
        <p:txBody>
          <a:bodyPr wrap="square">
            <a:spAutoFit/>
          </a:bodyPr>
          <a:lstStyle/>
          <a:p>
            <a:pPr algn="r"/>
            <a:r>
              <a:rPr kumimoji="1" lang="en-US" altLang="ja-JP" sz="14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The Financial Crisis Inquiry Report </a:t>
            </a:r>
            <a:r>
              <a:rPr kumimoji="1" lang="en-US" altLang="ja-JP" sz="1400" b="1" kern="1200" baseline="300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2)</a:t>
            </a:r>
            <a:r>
              <a:rPr kumimoji="1" lang="ja-JP" altLang="en-US" sz="1400" kern="12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より作成。</a:t>
            </a:r>
            <a:endParaRPr lang="ja-JP" altLang="en-US" sz="1400" dirty="0"/>
          </a:p>
        </p:txBody>
      </p:sp>
    </p:spTree>
    <p:extLst>
      <p:ext uri="{BB962C8B-B14F-4D97-AF65-F5344CB8AC3E}">
        <p14:creationId xmlns:p14="http://schemas.microsoft.com/office/powerpoint/2010/main" val="13858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16D1B-1AFC-45F0-BF05-E2500DF10EAE}"/>
              </a:ext>
            </a:extLst>
          </p:cNvPr>
          <p:cNvSpPr>
            <a:spLocks noGrp="1"/>
          </p:cNvSpPr>
          <p:nvPr>
            <p:ph type="ctrTitle"/>
          </p:nvPr>
        </p:nvSpPr>
        <p:spPr>
          <a:xfrm>
            <a:off x="1966404" y="523782"/>
            <a:ext cx="7634796" cy="483971"/>
          </a:xfrm>
        </p:spPr>
        <p:txBody>
          <a:bodyPr>
            <a:normAutofit/>
          </a:bodyPr>
          <a:lstStyle/>
          <a:p>
            <a:pPr algn="l"/>
            <a:r>
              <a:rPr kumimoji="1" lang="ja-JP" altLang="en-US" sz="2800" dirty="0"/>
              <a:t>　　　　</a:t>
            </a:r>
            <a:r>
              <a:rPr kumimoji="1" lang="ja-JP" altLang="en-US" sz="2800" dirty="0">
                <a:latin typeface="BIZ UDPゴシック" panose="020B0400000000000000" pitchFamily="50" charset="-128"/>
                <a:ea typeface="BIZ UDPゴシック" panose="020B0400000000000000" pitchFamily="50" charset="-128"/>
              </a:rPr>
              <a:t>図３ </a:t>
            </a:r>
            <a:r>
              <a:rPr kumimoji="1" lang="en-US" altLang="ja-JP" sz="2800" dirty="0">
                <a:latin typeface="BIZ UDPゴシック" panose="020B0400000000000000" pitchFamily="50" charset="-128"/>
                <a:ea typeface="BIZ UDPゴシック" panose="020B0400000000000000" pitchFamily="50" charset="-128"/>
              </a:rPr>
              <a:t> </a:t>
            </a:r>
            <a:r>
              <a:rPr kumimoji="1" lang="ja-JP" altLang="en-US" sz="2800" dirty="0">
                <a:latin typeface="BIZ UDPゴシック" panose="020B0400000000000000" pitchFamily="50" charset="-128"/>
                <a:ea typeface="BIZ UDPゴシック" panose="020B0400000000000000" pitchFamily="50" charset="-128"/>
              </a:rPr>
              <a:t>証券化証券の流通価格</a:t>
            </a:r>
          </a:p>
        </p:txBody>
      </p:sp>
      <p:pic>
        <p:nvPicPr>
          <p:cNvPr id="5" name="図 4">
            <a:extLst>
              <a:ext uri="{FF2B5EF4-FFF2-40B4-BE49-F238E27FC236}">
                <a16:creationId xmlns:a16="http://schemas.microsoft.com/office/drawing/2014/main" id="{C4283E19-B751-4C43-9218-4AD737D80C4B}"/>
              </a:ext>
            </a:extLst>
          </p:cNvPr>
          <p:cNvPicPr>
            <a:picLocks noChangeAspect="1"/>
          </p:cNvPicPr>
          <p:nvPr/>
        </p:nvPicPr>
        <p:blipFill>
          <a:blip r:embed="rId2"/>
          <a:stretch>
            <a:fillRect/>
          </a:stretch>
        </p:blipFill>
        <p:spPr>
          <a:xfrm>
            <a:off x="2641107" y="1120942"/>
            <a:ext cx="6161103" cy="4003784"/>
          </a:xfrm>
          <a:prstGeom prst="rect">
            <a:avLst/>
          </a:prstGeom>
        </p:spPr>
      </p:pic>
      <p:sp>
        <p:nvSpPr>
          <p:cNvPr id="8" name="正方形/長方形 7">
            <a:extLst>
              <a:ext uri="{FF2B5EF4-FFF2-40B4-BE49-F238E27FC236}">
                <a16:creationId xmlns:a16="http://schemas.microsoft.com/office/drawing/2014/main" id="{779EB467-9969-461F-8944-80A83BDEBBDB}"/>
              </a:ext>
            </a:extLst>
          </p:cNvPr>
          <p:cNvSpPr/>
          <p:nvPr/>
        </p:nvSpPr>
        <p:spPr>
          <a:xfrm>
            <a:off x="8043170" y="4829566"/>
            <a:ext cx="680621" cy="1997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ＭＳ Ｐゴシック" panose="020B0600070205080204" pitchFamily="50" charset="-128"/>
                <a:ea typeface="ＭＳ Ｐゴシック" panose="020B0600070205080204" pitchFamily="50" charset="-128"/>
              </a:rPr>
              <a:t>年</a:t>
            </a:r>
          </a:p>
        </p:txBody>
      </p:sp>
      <p:sp>
        <p:nvSpPr>
          <p:cNvPr id="9" name="正方形/長方形 8">
            <a:extLst>
              <a:ext uri="{FF2B5EF4-FFF2-40B4-BE49-F238E27FC236}">
                <a16:creationId xmlns:a16="http://schemas.microsoft.com/office/drawing/2014/main" id="{D5A11F7B-9711-4C01-9491-4A8476FF898D}"/>
              </a:ext>
            </a:extLst>
          </p:cNvPr>
          <p:cNvSpPr/>
          <p:nvPr/>
        </p:nvSpPr>
        <p:spPr>
          <a:xfrm rot="16200000">
            <a:off x="7843190" y="2747754"/>
            <a:ext cx="2432482" cy="4525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額面比</a:t>
            </a:r>
          </a:p>
        </p:txBody>
      </p:sp>
      <p:sp>
        <p:nvSpPr>
          <p:cNvPr id="4" name="正方形/長方形 3">
            <a:extLst>
              <a:ext uri="{FF2B5EF4-FFF2-40B4-BE49-F238E27FC236}">
                <a16:creationId xmlns:a16="http://schemas.microsoft.com/office/drawing/2014/main" id="{C15954F5-8077-49BE-80DE-F42AC2700E16}"/>
              </a:ext>
            </a:extLst>
          </p:cNvPr>
          <p:cNvSpPr/>
          <p:nvPr/>
        </p:nvSpPr>
        <p:spPr>
          <a:xfrm>
            <a:off x="2646909" y="5375430"/>
            <a:ext cx="6510292" cy="1199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r"/>
            <a:r>
              <a:rPr kumimoji="1" lang="en-US" altLang="ja-JP" sz="1400" kern="1200" dirty="0">
                <a:solidFill>
                  <a:srgbClr val="000000"/>
                </a:solidFill>
                <a:effectLst/>
                <a:latin typeface="Century" panose="02040604050505020304" pitchFamily="18" charset="0"/>
                <a:ea typeface="BIZ UDPゴシック" panose="020B0400000000000000" pitchFamily="50" charset="-128"/>
                <a:cs typeface="Times New Roman" panose="02020603050405020304" pitchFamily="18" charset="0"/>
              </a:rPr>
              <a:t>The Financial Crisis Inquiry Report </a:t>
            </a:r>
            <a:r>
              <a:rPr kumimoji="1" lang="en-US" altLang="ja-JP" sz="1400" b="1" kern="1200" baseline="30000" dirty="0">
                <a:solidFill>
                  <a:srgbClr val="FF0000"/>
                </a:solidFill>
                <a:effectLst/>
                <a:latin typeface="Century" panose="02040604050505020304" pitchFamily="18" charset="0"/>
                <a:ea typeface="BIZ UDPゴシック" panose="020B0400000000000000" pitchFamily="50" charset="-128"/>
                <a:cs typeface="Times New Roman" panose="02020603050405020304" pitchFamily="18" charset="0"/>
              </a:rPr>
              <a:t>2)</a:t>
            </a:r>
            <a:r>
              <a:rPr kumimoji="1" lang="ja-JP" altLang="en-US" sz="1400" kern="1200" dirty="0">
                <a:solidFill>
                  <a:schemeClr val="tx1"/>
                </a:solidFill>
                <a:effectLst/>
                <a:latin typeface="Century" panose="02040604050505020304" pitchFamily="18" charset="0"/>
                <a:ea typeface="BIZ UDPゴシック" panose="020B0400000000000000" pitchFamily="50" charset="-128"/>
                <a:cs typeface="Times New Roman" panose="02020603050405020304" pitchFamily="18" charset="0"/>
              </a:rPr>
              <a:t>より作成。</a:t>
            </a:r>
            <a:endParaRPr kumimoji="1" lang="ja-JP" altLang="en-US" sz="1400" dirty="0">
              <a:latin typeface="Century" panose="02040604050505020304" pitchFamily="18" charset="0"/>
              <a:ea typeface="BIZ UDPゴシック" panose="020B0400000000000000" pitchFamily="50" charset="-128"/>
            </a:endParaRPr>
          </a:p>
        </p:txBody>
      </p:sp>
    </p:spTree>
    <p:extLst>
      <p:ext uri="{BB962C8B-B14F-4D97-AF65-F5344CB8AC3E}">
        <p14:creationId xmlns:p14="http://schemas.microsoft.com/office/powerpoint/2010/main" val="357255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8B260F-EB81-47B1-9D9F-D9DC508312BB}"/>
              </a:ext>
            </a:extLst>
          </p:cNvPr>
          <p:cNvSpPr>
            <a:spLocks noGrp="1"/>
          </p:cNvSpPr>
          <p:nvPr>
            <p:ph type="title"/>
          </p:nvPr>
        </p:nvSpPr>
        <p:spPr>
          <a:xfrm>
            <a:off x="2610035" y="292964"/>
            <a:ext cx="6773661" cy="532660"/>
          </a:xfrm>
        </p:spPr>
        <p:txBody>
          <a:bodyPr>
            <a:normAutofit/>
          </a:bodyPr>
          <a:lstStyle/>
          <a:p>
            <a:r>
              <a:rPr kumimoji="1" lang="ja-JP" altLang="en-US" sz="2800" dirty="0">
                <a:latin typeface="BIZ UDPゴシック" panose="020B0400000000000000" pitchFamily="50" charset="-128"/>
                <a:ea typeface="BIZ UDPゴシック" panose="020B0400000000000000" pitchFamily="50" charset="-128"/>
              </a:rPr>
              <a:t>　図</a:t>
            </a:r>
            <a:r>
              <a:rPr kumimoji="1" lang="ja-JP" altLang="en-US" sz="2800">
                <a:latin typeface="BIZ UDPゴシック" panose="020B0400000000000000" pitchFamily="50" charset="-128"/>
                <a:ea typeface="BIZ UDPゴシック" panose="020B0400000000000000" pitchFamily="50" charset="-128"/>
              </a:rPr>
              <a:t>４　海外諸国に</a:t>
            </a:r>
            <a:r>
              <a:rPr kumimoji="1" lang="ja-JP" altLang="en-US" sz="2800" dirty="0">
                <a:latin typeface="BIZ UDPゴシック" panose="020B0400000000000000" pitchFamily="50" charset="-128"/>
                <a:ea typeface="BIZ UDPゴシック" panose="020B0400000000000000" pitchFamily="50" charset="-128"/>
              </a:rPr>
              <a:t>よる米国証券の保有</a:t>
            </a:r>
          </a:p>
        </p:txBody>
      </p:sp>
      <p:graphicFrame>
        <p:nvGraphicFramePr>
          <p:cNvPr id="4" name="コンテンツ プレースホルダー 3">
            <a:extLst>
              <a:ext uri="{FF2B5EF4-FFF2-40B4-BE49-F238E27FC236}">
                <a16:creationId xmlns:a16="http://schemas.microsoft.com/office/drawing/2014/main" id="{3609AF20-80E4-4B93-9605-48C95DD101D7}"/>
              </a:ext>
            </a:extLst>
          </p:cNvPr>
          <p:cNvGraphicFramePr>
            <a:graphicFrameLocks noGrp="1"/>
          </p:cNvGraphicFramePr>
          <p:nvPr>
            <p:ph idx="1"/>
            <p:extLst>
              <p:ext uri="{D42A27DB-BD31-4B8C-83A1-F6EECF244321}">
                <p14:modId xmlns:p14="http://schemas.microsoft.com/office/powerpoint/2010/main" val="1531231043"/>
              </p:ext>
            </p:extLst>
          </p:nvPr>
        </p:nvGraphicFramePr>
        <p:xfrm>
          <a:off x="651029" y="2412990"/>
          <a:ext cx="5294050" cy="34615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CEBF00D7-CB59-4146-B439-39FB733C627F}"/>
              </a:ext>
            </a:extLst>
          </p:cNvPr>
          <p:cNvGraphicFramePr>
            <a:graphicFrameLocks/>
          </p:cNvGraphicFramePr>
          <p:nvPr>
            <p:extLst>
              <p:ext uri="{D42A27DB-BD31-4B8C-83A1-F6EECF244321}">
                <p14:modId xmlns:p14="http://schemas.microsoft.com/office/powerpoint/2010/main" val="3318703498"/>
              </p:ext>
            </p:extLst>
          </p:nvPr>
        </p:nvGraphicFramePr>
        <p:xfrm>
          <a:off x="6330149" y="1877222"/>
          <a:ext cx="5357303" cy="4088572"/>
        </p:xfrm>
        <a:graphic>
          <a:graphicData uri="http://schemas.openxmlformats.org/drawingml/2006/chart">
            <c:chart xmlns:c="http://schemas.openxmlformats.org/drawingml/2006/chart" xmlns:r="http://schemas.openxmlformats.org/officeDocument/2006/relationships" r:id="rId3"/>
          </a:graphicData>
        </a:graphic>
      </p:graphicFrame>
      <p:sp>
        <p:nvSpPr>
          <p:cNvPr id="8" name="正方形/長方形 7">
            <a:extLst>
              <a:ext uri="{FF2B5EF4-FFF2-40B4-BE49-F238E27FC236}">
                <a16:creationId xmlns:a16="http://schemas.microsoft.com/office/drawing/2014/main" id="{B5C8AC27-1F39-49C6-854E-929D750ABA57}"/>
              </a:ext>
            </a:extLst>
          </p:cNvPr>
          <p:cNvSpPr/>
          <p:nvPr/>
        </p:nvSpPr>
        <p:spPr>
          <a:xfrm>
            <a:off x="1501434" y="1115547"/>
            <a:ext cx="4271640" cy="53266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kumimoji="1" lang="ja-JP" altLang="en-US" sz="2000" dirty="0">
                <a:latin typeface="BIZ UDPゴシック" panose="020B0400000000000000" pitchFamily="50" charset="-128"/>
                <a:ea typeface="BIZ UDPゴシック" panose="020B0400000000000000" pitchFamily="50" charset="-128"/>
              </a:rPr>
              <a:t>資産担保証券</a:t>
            </a:r>
          </a:p>
        </p:txBody>
      </p:sp>
      <p:sp>
        <p:nvSpPr>
          <p:cNvPr id="9" name="正方形/長方形 8">
            <a:extLst>
              <a:ext uri="{FF2B5EF4-FFF2-40B4-BE49-F238E27FC236}">
                <a16:creationId xmlns:a16="http://schemas.microsoft.com/office/drawing/2014/main" id="{A1CC3FA5-CFC7-42CA-A7C0-3FCE0AC14B1C}"/>
              </a:ext>
            </a:extLst>
          </p:cNvPr>
          <p:cNvSpPr/>
          <p:nvPr/>
        </p:nvSpPr>
        <p:spPr>
          <a:xfrm>
            <a:off x="7127288" y="1292047"/>
            <a:ext cx="3978678" cy="34623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a:latin typeface="BIZ UDPゴシック" panose="020B0400000000000000" pitchFamily="50" charset="-128"/>
                <a:ea typeface="BIZ UDPゴシック" panose="020B0400000000000000" pitchFamily="50" charset="-128"/>
              </a:rPr>
              <a:t>国債</a:t>
            </a:r>
          </a:p>
        </p:txBody>
      </p:sp>
      <p:sp>
        <p:nvSpPr>
          <p:cNvPr id="10" name="正方形/長方形 9">
            <a:extLst>
              <a:ext uri="{FF2B5EF4-FFF2-40B4-BE49-F238E27FC236}">
                <a16:creationId xmlns:a16="http://schemas.microsoft.com/office/drawing/2014/main" id="{445AC781-6253-425B-ACED-9F5111AAB731}"/>
              </a:ext>
            </a:extLst>
          </p:cNvPr>
          <p:cNvSpPr/>
          <p:nvPr/>
        </p:nvSpPr>
        <p:spPr>
          <a:xfrm>
            <a:off x="504548" y="1995079"/>
            <a:ext cx="1356895" cy="317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シェア、％</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495F09D0-EF6E-4B73-B724-F936E57B41D7}"/>
              </a:ext>
            </a:extLst>
          </p:cNvPr>
          <p:cNvSpPr/>
          <p:nvPr/>
        </p:nvSpPr>
        <p:spPr>
          <a:xfrm>
            <a:off x="6007223" y="1573149"/>
            <a:ext cx="1356895" cy="317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シェア、％</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ED1D3AB0-CB36-4C71-A495-5F28F1918E6A}"/>
              </a:ext>
            </a:extLst>
          </p:cNvPr>
          <p:cNvSpPr/>
          <p:nvPr/>
        </p:nvSpPr>
        <p:spPr>
          <a:xfrm>
            <a:off x="8469297" y="772923"/>
            <a:ext cx="2991775" cy="2916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latin typeface="BIZ UDPゴシック" panose="020B0400000000000000" pitchFamily="50" charset="-128"/>
                <a:ea typeface="BIZ UDPゴシック" panose="020B0400000000000000" pitchFamily="50" charset="-128"/>
              </a:rPr>
              <a:t>(2007</a:t>
            </a:r>
            <a:r>
              <a:rPr kumimoji="1" lang="ja-JP" altLang="en-US" sz="1400" dirty="0">
                <a:latin typeface="BIZ UDPゴシック" panose="020B0400000000000000" pitchFamily="50" charset="-128"/>
                <a:ea typeface="BIZ UDPゴシック" panose="020B0400000000000000" pitchFamily="50" charset="-128"/>
              </a:rPr>
              <a:t>年</a:t>
            </a:r>
            <a:r>
              <a:rPr kumimoji="1" lang="en-US" altLang="ja-JP" sz="1400" dirty="0">
                <a:latin typeface="BIZ UDPゴシック" panose="020B0400000000000000" pitchFamily="50" charset="-128"/>
                <a:ea typeface="BIZ UDPゴシック" panose="020B0400000000000000" pitchFamily="50" charset="-128"/>
              </a:rPr>
              <a:t>6</a:t>
            </a:r>
            <a:r>
              <a:rPr kumimoji="1" lang="ja-JP" altLang="en-US" sz="1400" dirty="0">
                <a:latin typeface="BIZ UDPゴシック" panose="020B0400000000000000" pitchFamily="50" charset="-128"/>
                <a:ea typeface="BIZ UDPゴシック" panose="020B0400000000000000" pitchFamily="50" charset="-128"/>
              </a:rPr>
              <a:t>月末残高</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B11E1DB0-1A4E-4131-A0D4-51DE0EECA1B2}"/>
              </a:ext>
            </a:extLst>
          </p:cNvPr>
          <p:cNvSpPr/>
          <p:nvPr/>
        </p:nvSpPr>
        <p:spPr>
          <a:xfrm>
            <a:off x="889377" y="5975845"/>
            <a:ext cx="10726662" cy="4577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BIZ UDPゴシック" panose="020B0400000000000000" pitchFamily="50" charset="-128"/>
                <a:ea typeface="BIZ UDPゴシック" panose="020B0400000000000000" pitchFamily="50" charset="-128"/>
              </a:rPr>
              <a:t>資産担保証券は民間発行分で，住宅ローン担保証券を含む</a:t>
            </a:r>
            <a:r>
              <a:rPr kumimoji="1" lang="ja-JP" altLang="en-US" sz="1400" dirty="0"/>
              <a:t>。</a:t>
            </a:r>
          </a:p>
        </p:txBody>
      </p:sp>
      <p:sp>
        <p:nvSpPr>
          <p:cNvPr id="14" name="テキスト ボックス 13">
            <a:extLst>
              <a:ext uri="{FF2B5EF4-FFF2-40B4-BE49-F238E27FC236}">
                <a16:creationId xmlns:a16="http://schemas.microsoft.com/office/drawing/2014/main" id="{663CED27-EFF3-47D0-8551-262B88BD3C1C}"/>
              </a:ext>
            </a:extLst>
          </p:cNvPr>
          <p:cNvSpPr txBox="1"/>
          <p:nvPr/>
        </p:nvSpPr>
        <p:spPr>
          <a:xfrm>
            <a:off x="5250510" y="6040800"/>
            <a:ext cx="6094520" cy="307777"/>
          </a:xfrm>
          <a:prstGeom prst="rect">
            <a:avLst/>
          </a:prstGeom>
          <a:noFill/>
        </p:spPr>
        <p:txBody>
          <a:bodyPr wrap="square">
            <a:spAutoFit/>
          </a:bodyPr>
          <a:lstStyle/>
          <a:p>
            <a:pPr algn="r"/>
            <a:r>
              <a:rPr kumimoji="1" lang="en-US" altLang="ja-JP" sz="1400" kern="1200" dirty="0">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US Department of Treasury, et al.</a:t>
            </a:r>
            <a:r>
              <a:rPr kumimoji="1" lang="en-US" altLang="ja-JP" sz="1400" b="1" kern="1200" baseline="300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5)</a:t>
            </a:r>
            <a:r>
              <a:rPr kumimoji="1" lang="ja-JP" altLang="en-US" sz="1400" kern="12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より作成。</a:t>
            </a:r>
            <a:endParaRPr lang="ja-JP" altLang="en-US"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900776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ワイド画面</PresentationFormat>
  <Paragraphs>136</Paragraphs>
  <Slides>8</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BIZ UDPゴシック</vt:lpstr>
      <vt:lpstr>HGSｺﾞｼｯｸM</vt:lpstr>
      <vt:lpstr>ＭＳ Ｐゴシック</vt:lpstr>
      <vt:lpstr>メイリオ</vt:lpstr>
      <vt:lpstr>游ゴシック</vt:lpstr>
      <vt:lpstr>游ゴシック Light</vt:lpstr>
      <vt:lpstr>Arial</vt:lpstr>
      <vt:lpstr>Century</vt:lpstr>
      <vt:lpstr>Office テーマ</vt:lpstr>
      <vt:lpstr>PowerPoint プレゼンテーション</vt:lpstr>
      <vt:lpstr>　　図１　写真の解像度   </vt:lpstr>
      <vt:lpstr>　　図１　写真の解像度   </vt:lpstr>
      <vt:lpstr>　　図１　米国の住宅金融市場(概念図)</vt:lpstr>
      <vt:lpstr>　　　　　　　　表１　証券化商品の例</vt:lpstr>
      <vt:lpstr>　　　　図２  サブプライム・ローンと証券化</vt:lpstr>
      <vt:lpstr>　　　　図３  証券化証券の流通価格</vt:lpstr>
      <vt:lpstr>　図４　海外諸国による米国証券の保有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2022-05-31T07:57:04Z</dcterms:created>
  <dcterms:modified xsi:type="dcterms:W3CDTF">2023-06-28T04:27:03Z</dcterms:modified>
</cp:coreProperties>
</file>